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s/slide56.xml" ContentType="application/vnd.openxmlformats-officedocument.presentationml.slide+xml"/>
  <Override PartName="/ppt/slides/slide58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s/slide5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49.xml" ContentType="application/vnd.openxmlformats-officedocument.presentationml.slide+xml"/>
  <Override PartName="/ppt/slides/slide5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  <Default Extension="gif" ContentType="image/gif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91" r:id="rId6"/>
    <p:sldId id="260" r:id="rId7"/>
    <p:sldId id="261" r:id="rId8"/>
    <p:sldId id="262" r:id="rId9"/>
    <p:sldId id="263" r:id="rId10"/>
    <p:sldId id="266" r:id="rId11"/>
    <p:sldId id="264" r:id="rId12"/>
    <p:sldId id="293" r:id="rId13"/>
    <p:sldId id="292" r:id="rId14"/>
    <p:sldId id="294" r:id="rId15"/>
    <p:sldId id="296" r:id="rId16"/>
    <p:sldId id="299" r:id="rId17"/>
    <p:sldId id="297" r:id="rId18"/>
    <p:sldId id="298" r:id="rId19"/>
    <p:sldId id="300" r:id="rId20"/>
    <p:sldId id="295" r:id="rId21"/>
    <p:sldId id="301" r:id="rId22"/>
    <p:sldId id="302" r:id="rId23"/>
    <p:sldId id="303" r:id="rId24"/>
    <p:sldId id="269" r:id="rId25"/>
    <p:sldId id="265" r:id="rId26"/>
    <p:sldId id="268" r:id="rId27"/>
    <p:sldId id="270" r:id="rId28"/>
    <p:sldId id="271" r:id="rId29"/>
    <p:sldId id="273" r:id="rId30"/>
    <p:sldId id="274" r:id="rId31"/>
    <p:sldId id="275" r:id="rId32"/>
    <p:sldId id="277" r:id="rId33"/>
    <p:sldId id="316" r:id="rId34"/>
    <p:sldId id="305" r:id="rId35"/>
    <p:sldId id="306" r:id="rId36"/>
    <p:sldId id="307" r:id="rId37"/>
    <p:sldId id="308" r:id="rId38"/>
    <p:sldId id="309" r:id="rId39"/>
    <p:sldId id="310" r:id="rId40"/>
    <p:sldId id="282" r:id="rId41"/>
    <p:sldId id="283" r:id="rId42"/>
    <p:sldId id="284" r:id="rId43"/>
    <p:sldId id="285" r:id="rId44"/>
    <p:sldId id="315" r:id="rId45"/>
    <p:sldId id="287" r:id="rId46"/>
    <p:sldId id="313" r:id="rId47"/>
    <p:sldId id="311" r:id="rId48"/>
    <p:sldId id="312" r:id="rId49"/>
    <p:sldId id="290" r:id="rId50"/>
    <p:sldId id="320" r:id="rId51"/>
    <p:sldId id="317" r:id="rId52"/>
    <p:sldId id="318" r:id="rId53"/>
    <p:sldId id="319" r:id="rId54"/>
    <p:sldId id="321" r:id="rId55"/>
    <p:sldId id="322" r:id="rId56"/>
    <p:sldId id="323" r:id="rId57"/>
    <p:sldId id="324" r:id="rId58"/>
    <p:sldId id="325" r:id="rId59"/>
    <p:sldId id="326" r:id="rId6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86" d="100"/>
          <a:sy n="86" d="100"/>
        </p:scale>
        <p:origin x="-1092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ctrTitle"/>
          </p:nvPr>
        </p:nvSpPr>
        <p:spPr>
          <a:xfrm>
            <a:off x="1432560" y="359898"/>
            <a:ext cx="7406640" cy="1472184"/>
          </a:xfrm>
        </p:spPr>
        <p:txBody>
          <a:bodyPr anchor="b"/>
          <a:lstStyle>
            <a:lvl1pPr algn="l">
              <a:defRPr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22" name="Subtitle 21"/>
          <p:cNvSpPr>
            <a:spLocks noGrp="1"/>
          </p:cNvSpPr>
          <p:nvPr>
            <p:ph type="subTitle" idx="1"/>
          </p:nvPr>
        </p:nvSpPr>
        <p:spPr>
          <a:xfrm>
            <a:off x="1432560" y="1850064"/>
            <a:ext cx="7406640" cy="1752600"/>
          </a:xfrm>
        </p:spPr>
        <p:txBody>
          <a:bodyPr tIns="0"/>
          <a:lstStyle>
            <a:lvl1pPr marL="27432" indent="0" algn="l">
              <a:buNone/>
              <a:defRPr sz="26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B02A5-4FE5-49D9-9E24-09F23B90C450}" type="datetimeFigureOut">
              <a:rPr lang="en-US" smtClean="0"/>
              <a:pPr/>
              <a:t>12/11/2019</a:t>
            </a:fld>
            <a:endParaRPr lang="en-US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4C92D-0306-4E69-9CD3-20855E849650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8" name="Oval 7"/>
          <p:cNvSpPr/>
          <p:nvPr/>
        </p:nvSpPr>
        <p:spPr>
          <a:xfrm>
            <a:off x="921433" y="1413802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Oval 8"/>
          <p:cNvSpPr/>
          <p:nvPr/>
        </p:nvSpPr>
        <p:spPr>
          <a:xfrm>
            <a:off x="1157176" y="1345016"/>
            <a:ext cx="64008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B02A5-4FE5-49D9-9E24-09F23B90C450}" type="datetimeFigureOut">
              <a:rPr lang="en-US" smtClean="0"/>
              <a:pPr/>
              <a:t>12/11/2019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4C92D-0306-4E69-9CD3-20855E849650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274639"/>
            <a:ext cx="182880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274640"/>
            <a:ext cx="55626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B02A5-4FE5-49D9-9E24-09F23B90C450}" type="datetimeFigureOut">
              <a:rPr lang="en-US" smtClean="0"/>
              <a:pPr/>
              <a:t>12/11/2019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4C92D-0306-4E69-9CD3-20855E849650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B02A5-4FE5-49D9-9E24-09F23B90C450}" type="datetimeFigureOut">
              <a:rPr lang="en-US" smtClean="0"/>
              <a:pPr/>
              <a:t>12/11/2019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4C92D-0306-4E69-9CD3-20855E849650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282890" y="-54"/>
            <a:ext cx="68580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8392" y="2600325"/>
            <a:ext cx="6400800" cy="2286000"/>
          </a:xfrm>
        </p:spPr>
        <p:txBody>
          <a:bodyPr anchor="t"/>
          <a:lstStyle>
            <a:lvl1pPr algn="l">
              <a:lnSpc>
                <a:spcPts val="4500"/>
              </a:lnSpc>
              <a:buNone/>
              <a:defRPr sz="4000" b="1" cap="all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8392" y="1066800"/>
            <a:ext cx="6400800" cy="1509712"/>
          </a:xfrm>
        </p:spPr>
        <p:txBody>
          <a:bodyPr anchor="b"/>
          <a:lstStyle>
            <a:lvl1pPr marL="18288" indent="0">
              <a:lnSpc>
                <a:spcPts val="2300"/>
              </a:lnSpc>
              <a:spcBef>
                <a:spcPts val="0"/>
              </a:spcBef>
              <a:buNone/>
              <a:defRPr sz="20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B02A5-4FE5-49D9-9E24-09F23B90C450}" type="datetimeFigureOut">
              <a:rPr lang="en-US" smtClean="0"/>
              <a:pPr/>
              <a:t>12/11/2019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4C92D-0306-4E69-9CD3-20855E849650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10" name="Rectangle 9"/>
          <p:cNvSpPr/>
          <p:nvPr/>
        </p:nvSpPr>
        <p:spPr bwMode="invGray">
          <a:xfrm>
            <a:off x="2286000" y="0"/>
            <a:ext cx="762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Oval 7"/>
          <p:cNvSpPr/>
          <p:nvPr/>
        </p:nvSpPr>
        <p:spPr>
          <a:xfrm>
            <a:off x="2172321" y="2814656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Oval 8"/>
          <p:cNvSpPr/>
          <p:nvPr/>
        </p:nvSpPr>
        <p:spPr>
          <a:xfrm>
            <a:off x="2408064" y="2745870"/>
            <a:ext cx="64008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3560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7608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B02A5-4FE5-49D9-9E24-09F23B90C450}" type="datetimeFigureOut">
              <a:rPr lang="en-US" smtClean="0"/>
              <a:pPr/>
              <a:t>12/11/2019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4C92D-0306-4E69-9CD3-20855E849650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160336"/>
            <a:ext cx="8229600" cy="1143000"/>
          </a:xfrm>
        </p:spPr>
        <p:txBody>
          <a:bodyPr anchor="ctr"/>
          <a:lstStyle>
            <a:lvl1pPr algn="ctr">
              <a:defRPr sz="4500" b="1" cap="none" baseline="0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6344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B02A5-4FE5-49D9-9E24-09F23B90C450}" type="datetimeFigureOut">
              <a:rPr lang="en-US" smtClean="0"/>
              <a:pPr/>
              <a:t>12/11/2019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4C92D-0306-4E69-9CD3-20855E849650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 anchor="ctr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B02A5-4FE5-49D9-9E24-09F23B90C450}" type="datetimeFigureOut">
              <a:rPr lang="en-US" smtClean="0"/>
              <a:pPr/>
              <a:t>12/11/2019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4C92D-0306-4E69-9CD3-20855E849650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014984" y="0"/>
            <a:ext cx="8129016" cy="6858000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B02A5-4FE5-49D9-9E24-09F23B90C450}" type="datetimeFigureOut">
              <a:rPr lang="en-US" smtClean="0"/>
              <a:pPr/>
              <a:t>12/11/2019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4C92D-0306-4E69-9CD3-20855E849650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6" name="Rectangle 5"/>
          <p:cNvSpPr/>
          <p:nvPr/>
        </p:nvSpPr>
        <p:spPr bwMode="invGray">
          <a:xfrm>
            <a:off x="1014984" y="-54"/>
            <a:ext cx="73152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6778"/>
            <a:ext cx="3810000" cy="1162050"/>
          </a:xfrm>
          <a:ln>
            <a:noFill/>
          </a:ln>
        </p:spPr>
        <p:txBody>
          <a:bodyPr anchor="b"/>
          <a:lstStyle>
            <a:lvl1pPr algn="l">
              <a:lnSpc>
                <a:spcPts val="2000"/>
              </a:lnSpc>
              <a:buNone/>
              <a:defRPr sz="2200" b="1" cap="all" baseline="0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57200" y="1406964"/>
            <a:ext cx="3810000" cy="698500"/>
          </a:xfrm>
        </p:spPr>
        <p:txBody>
          <a:bodyPr/>
          <a:lstStyle>
            <a:lvl1pPr marL="4572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57200" y="2133600"/>
            <a:ext cx="8153400" cy="39925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B02A5-4FE5-49D9-9E24-09F23B90C450}" type="datetimeFigureOut">
              <a:rPr lang="en-US" smtClean="0"/>
              <a:pPr/>
              <a:t>12/11/2019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4C92D-0306-4E69-9CD3-20855E849650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6896" y="1066800"/>
            <a:ext cx="2743200" cy="1981200"/>
          </a:xfrm>
        </p:spPr>
        <p:txBody>
          <a:bodyPr anchor="b">
            <a:noAutofit/>
          </a:bodyPr>
          <a:lstStyle>
            <a:lvl1pPr algn="l">
              <a:buNone/>
              <a:defRPr sz="2100" b="1">
                <a:effectLst/>
              </a:defRPr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B02A5-4FE5-49D9-9E24-09F23B90C450}" type="datetimeFigureOut">
              <a:rPr lang="en-US" smtClean="0"/>
              <a:pPr/>
              <a:t>12/11/2019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4C92D-0306-4E69-9CD3-20855E849650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762000" y="1066800"/>
            <a:ext cx="4572000" cy="4572000"/>
          </a:xfrm>
          <a:prstGeom prst="rect">
            <a:avLst/>
          </a:prstGeom>
          <a:solidFill>
            <a:srgbClr val="FFFFFF"/>
          </a:solidFill>
          <a:ln w="88900" cap="sq">
            <a:solidFill>
              <a:srgbClr val="FFFFFF"/>
            </a:solidFill>
            <a:miter lim="800000"/>
          </a:ln>
          <a:effectLst>
            <a:outerShdw blurRad="55500" dist="18500" dir="5400000" algn="tl" rotWithShape="0">
              <a:srgbClr val="000000">
                <a:alpha val="3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635">
            <a:bevelT w="25400" h="19050"/>
            <a:contourClr>
              <a:srgbClr val="969696"/>
            </a:contourClr>
          </a:sp3d>
        </p:spPr>
        <p:txBody>
          <a:bodyPr lIns="91440" tIns="274320" rtlCol="0" anchor="t">
            <a:normAutofit/>
          </a:bodyPr>
          <a:lstStyle/>
          <a:p>
            <a:pPr marL="0" indent="-283464" algn="l" rtl="0" eaLnBrk="1" latinLnBrk="0" hangingPunct="1">
              <a:lnSpc>
                <a:spcPts val="3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None/>
            </a:pPr>
            <a:endParaRPr kumimoji="0" lang="en-US" sz="32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38200" y="1143003"/>
            <a:ext cx="4419600" cy="3514531"/>
          </a:xfrm>
          <a:prstGeom prst="roundRect">
            <a:avLst>
              <a:gd name="adj" fmla="val 783"/>
            </a:avLst>
          </a:prstGeom>
          <a:solidFill>
            <a:schemeClr val="bg2"/>
          </a:solidFill>
          <a:ln w="127000">
            <a:noFill/>
            <a:miter lim="800000"/>
          </a:ln>
          <a:effectLst/>
        </p:spPr>
        <p:txBody>
          <a:bodyPr lIns="91440" tIns="274320" anchor="t"/>
          <a:lstStyle>
            <a:lvl1pPr indent="0">
              <a:buNone/>
              <a:defRPr sz="3200"/>
            </a:lvl1pPr>
            <a:extLst/>
          </a:lstStyle>
          <a:p>
            <a:pPr marL="0" algn="l" eaLnBrk="1" latinLnBrk="0" hangingPunct="1"/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9" name="Flowchart: Process 8"/>
          <p:cNvSpPr/>
          <p:nvPr/>
        </p:nvSpPr>
        <p:spPr>
          <a:xfrm rot="19468671">
            <a:off x="396725" y="954341"/>
            <a:ext cx="685800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shade val="90000"/>
                <a:satMod val="200000"/>
                <a:alpha val="4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Flowchart: Process 9"/>
          <p:cNvSpPr/>
          <p:nvPr/>
        </p:nvSpPr>
        <p:spPr>
          <a:xfrm rot="2103354" flipH="1">
            <a:off x="5003667" y="936786"/>
            <a:ext cx="649224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alpha val="2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800600"/>
            <a:ext cx="4419600" cy="762000"/>
          </a:xfrm>
        </p:spPr>
        <p:txBody>
          <a:bodyPr anchor="ctr"/>
          <a:lstStyle>
            <a:lvl1pPr marL="0" indent="0" algn="l">
              <a:lnSpc>
                <a:spcPts val="1600"/>
              </a:lnSpc>
              <a:spcBef>
                <a:spcPts val="0"/>
              </a:spcBef>
              <a:buNone/>
              <a:defRPr sz="1400">
                <a:solidFill>
                  <a:srgbClr val="777777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e 6"/>
          <p:cNvSpPr/>
          <p:nvPr/>
        </p:nvSpPr>
        <p:spPr>
          <a:xfrm>
            <a:off x="-815927" y="-815922"/>
            <a:ext cx="1638887" cy="1638887"/>
          </a:xfrm>
          <a:prstGeom prst="pie">
            <a:avLst>
              <a:gd name="adj1" fmla="val 0"/>
              <a:gd name="adj2" fmla="val 5402120"/>
            </a:avLst>
          </a:prstGeom>
          <a:solidFill>
            <a:schemeClr val="bg2">
              <a:tint val="18000"/>
              <a:satMod val="220000"/>
              <a:alpha val="33000"/>
            </a:schemeClr>
          </a:solidFill>
          <a:ln w="3175" cap="rnd" cmpd="sng" algn="ctr">
            <a:solidFill>
              <a:schemeClr val="bg2">
                <a:shade val="70000"/>
                <a:satMod val="200000"/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Oval 7"/>
          <p:cNvSpPr/>
          <p:nvPr/>
        </p:nvSpPr>
        <p:spPr>
          <a:xfrm>
            <a:off x="168816" y="21102"/>
            <a:ext cx="1702191" cy="1702191"/>
          </a:xfrm>
          <a:prstGeom prst="ellipse">
            <a:avLst/>
          </a:prstGeom>
          <a:noFill/>
          <a:ln w="27305" cap="rnd" cmpd="sng" algn="ctr">
            <a:solidFill>
              <a:schemeClr val="bg2">
                <a:tint val="45000"/>
                <a:satMod val="325000"/>
                <a:alpha val="100000"/>
              </a:schemeClr>
            </a:solidFill>
            <a:prstDash val="solid"/>
          </a:ln>
          <a:effectLst>
            <a:outerShdw blurRad="25400" dist="25400" dir="5400000" algn="tl" rotWithShape="0">
              <a:schemeClr val="bg2">
                <a:shade val="50000"/>
                <a:satMod val="150000"/>
                <a:alpha val="8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Donut 10"/>
          <p:cNvSpPr/>
          <p:nvPr/>
        </p:nvSpPr>
        <p:spPr>
          <a:xfrm rot="2315675">
            <a:off x="182881" y="1055077"/>
            <a:ext cx="1125717" cy="1102624"/>
          </a:xfrm>
          <a:prstGeom prst="donut">
            <a:avLst>
              <a:gd name="adj" fmla="val 11833"/>
            </a:avLst>
          </a:prstGeom>
          <a:gradFill rotWithShape="1">
            <a:gsLst>
              <a:gs pos="0">
                <a:schemeClr val="bg2">
                  <a:tint val="10000"/>
                  <a:shade val="99000"/>
                  <a:satMod val="355000"/>
                  <a:alpha val="70000"/>
                </a:schemeClr>
              </a:gs>
              <a:gs pos="70000">
                <a:schemeClr val="bg2">
                  <a:tint val="6000"/>
                  <a:shade val="100000"/>
                  <a:satMod val="400000"/>
                  <a:alpha val="55000"/>
                </a:schemeClr>
              </a:gs>
              <a:gs pos="100000">
                <a:schemeClr val="bg2">
                  <a:tint val="100000"/>
                  <a:shade val="75000"/>
                  <a:satMod val="370000"/>
                  <a:alpha val="60000"/>
                </a:schemeClr>
              </a:gs>
            </a:gsLst>
            <a:path path="circle">
              <a:fillToRect l="-407500" t="-50000" r="507500" b="150000"/>
            </a:path>
          </a:gradFill>
          <a:ln w="7350" cap="rnd" cmpd="sng" algn="ctr">
            <a:solidFill>
              <a:schemeClr val="bg2">
                <a:shade val="60000"/>
                <a:satMod val="220000"/>
                <a:alpha val="100000"/>
              </a:schemeClr>
            </a:solidFill>
            <a:prstDash val="solid"/>
          </a:ln>
          <a:effectLst>
            <a:outerShdw blurRad="12700" dist="15000" dir="4500000" algn="tl" rotWithShape="0">
              <a:schemeClr val="bg2">
                <a:shade val="10000"/>
                <a:satMod val="200000"/>
                <a:alpha val="3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>
          <a:xfrm>
            <a:off x="1012873" y="-54"/>
            <a:ext cx="8131127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5" name="Title Placeholder 4"/>
          <p:cNvSpPr>
            <a:spLocks noGrp="1"/>
          </p:cNvSpPr>
          <p:nvPr>
            <p:ph type="title"/>
          </p:nvPr>
        </p:nvSpPr>
        <p:spPr>
          <a:xfrm>
            <a:off x="1435608" y="274638"/>
            <a:ext cx="7498080" cy="114300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>
          <a:xfrm>
            <a:off x="1435608" y="1447800"/>
            <a:ext cx="7498080" cy="48006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24" name="Date Placeholder 23"/>
          <p:cNvSpPr>
            <a:spLocks noGrp="1"/>
          </p:cNvSpPr>
          <p:nvPr>
            <p:ph type="dt" sz="half" idx="2"/>
          </p:nvPr>
        </p:nvSpPr>
        <p:spPr>
          <a:xfrm>
            <a:off x="3581400" y="6305550"/>
            <a:ext cx="2133600" cy="476250"/>
          </a:xfrm>
          <a:prstGeom prst="rect">
            <a:avLst/>
          </a:prstGeom>
        </p:spPr>
        <p:txBody>
          <a:bodyPr anchor="b"/>
          <a:lstStyle>
            <a:lvl1pPr algn="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</a:defRPr>
            </a:lvl1pPr>
            <a:extLst/>
          </a:lstStyle>
          <a:p>
            <a:pPr algn="r" eaLnBrk="1" latinLnBrk="0" hangingPunct="1"/>
            <a:fld id="{54AB02A5-4FE5-49D9-9E24-09F23B90C450}" type="datetimeFigureOut">
              <a:rPr lang="en-US" smtClean="0"/>
              <a:pPr algn="r" eaLnBrk="1" latinLnBrk="0" hangingPunct="1"/>
              <a:t>12/11/2019</a:t>
            </a:fld>
            <a:endParaRPr lang="en-US" sz="1200">
              <a:solidFill>
                <a:schemeClr val="bg2">
                  <a:shade val="50000"/>
                </a:schemeClr>
              </a:solidFill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5715000" y="6305550"/>
            <a:ext cx="2895600" cy="476250"/>
          </a:xfrm>
          <a:prstGeom prst="rect">
            <a:avLst/>
          </a:prstGeom>
        </p:spPr>
        <p:txBody>
          <a:bodyPr anchor="b"/>
          <a:lstStyle>
            <a:lvl1pPr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endParaRPr kumimoji="0" lang="en-US" sz="1200">
              <a:solidFill>
                <a:schemeClr val="bg2">
                  <a:shade val="50000"/>
                </a:schemeClr>
              </a:solidFill>
              <a:effectLst/>
            </a:endParaRPr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4"/>
          </p:nvPr>
        </p:nvSpPr>
        <p:spPr>
          <a:xfrm>
            <a:off x="8613648" y="6305550"/>
            <a:ext cx="457200" cy="476250"/>
          </a:xfrm>
          <a:prstGeom prst="rect">
            <a:avLst/>
          </a:prstGeom>
        </p:spPr>
        <p:txBody>
          <a:bodyPr anchor="b"/>
          <a:lstStyle>
            <a:lvl1pPr algn="ct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pPr algn="ctr" eaLnBrk="1" latinLnBrk="0" hangingPunct="1"/>
            <a:fld id="{6294C92D-0306-4E69-9CD3-20855E849650}" type="slidenum">
              <a:rPr kumimoji="0" lang="en-US" smtClean="0"/>
              <a:pPr algn="ctr" eaLnBrk="1" latinLnBrk="0" hangingPunct="1"/>
              <a:t>‹#›</a:t>
            </a:fld>
            <a:endParaRPr kumimoji="0" lang="en-US" sz="1200">
              <a:solidFill>
                <a:schemeClr val="bg2">
                  <a:shade val="50000"/>
                </a:schemeClr>
              </a:solidFill>
              <a:effectLst/>
            </a:endParaRPr>
          </a:p>
        </p:txBody>
      </p:sp>
      <p:sp>
        <p:nvSpPr>
          <p:cNvPr id="15" name="Rectangle 14"/>
          <p:cNvSpPr/>
          <p:nvPr/>
        </p:nvSpPr>
        <p:spPr bwMode="invGray">
          <a:xfrm>
            <a:off x="1014984" y="-54"/>
            <a:ext cx="73152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4300" kern="1200">
          <a:solidFill>
            <a:schemeClr val="tx2">
              <a:satMod val="130000"/>
            </a:schemeClr>
          </a:solidFill>
          <a:effectLst>
            <a:outerShdw blurRad="50000" dist="30000" dir="5400000" algn="tl" rotWithShape="0">
              <a:srgbClr val="000000">
                <a:alpha val="30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83464" algn="l" rtl="0" eaLnBrk="1" latinLnBrk="0" hangingPunct="1">
        <a:lnSpc>
          <a:spcPct val="100000"/>
        </a:lnSpc>
        <a:spcBef>
          <a:spcPts val="600"/>
        </a:spcBef>
        <a:buClr>
          <a:schemeClr val="accent1"/>
        </a:buClr>
        <a:buSzPct val="80000"/>
        <a:buFont typeface="Wingdings 2"/>
        <a:buChar char="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37744" algn="l" rtl="0" eaLnBrk="1" latinLnBrk="0" hangingPunct="1">
        <a:lnSpc>
          <a:spcPct val="100000"/>
        </a:lnSpc>
        <a:spcBef>
          <a:spcPts val="550"/>
        </a:spcBef>
        <a:buClr>
          <a:schemeClr val="accent1"/>
        </a:buClr>
        <a:buFont typeface="Verdana"/>
        <a:buChar char="◦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886968" indent="-228600" algn="l" rtl="0" eaLnBrk="1" latinLnBrk="0" hangingPunct="1">
        <a:lnSpc>
          <a:spcPct val="100000"/>
        </a:lnSpc>
        <a:spcBef>
          <a:spcPct val="20000"/>
        </a:spcBef>
        <a:buClr>
          <a:schemeClr val="accent2"/>
        </a:buClr>
        <a:buFont typeface="Wingdings 2"/>
        <a:buChar char="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173736" algn="l" rtl="0" eaLnBrk="1" latinLnBrk="0" hangingPunct="1">
        <a:lnSpc>
          <a:spcPct val="100000"/>
        </a:lnSpc>
        <a:spcBef>
          <a:spcPct val="20000"/>
        </a:spcBef>
        <a:buClr>
          <a:schemeClr val="accent3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298448" indent="-182880" algn="l" rtl="0" eaLnBrk="1" latinLnBrk="0" hangingPunct="1">
        <a:lnSpc>
          <a:spcPct val="100000"/>
        </a:lnSpc>
        <a:spcBef>
          <a:spcPct val="20000"/>
        </a:spcBef>
        <a:buClr>
          <a:schemeClr val="accent4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508760" indent="-182880" algn="l" rtl="0" eaLnBrk="1" latinLnBrk="0" hangingPunct="1">
        <a:lnSpc>
          <a:spcPct val="100000"/>
        </a:lnSpc>
        <a:spcBef>
          <a:spcPct val="20000"/>
        </a:spcBef>
        <a:buClr>
          <a:schemeClr val="accent5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71907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213055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docker/toolbox/releases" TargetMode="External"/><Relationship Id="rId4" Type="http://schemas.openxmlformats.org/officeDocument/2006/relationships/hyperlink" Target="https://docs.docker.com/toolbox/toolbox_install_windows/" TargetMode="Externa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6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microsoft.com/net/core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5400" y="1066800"/>
            <a:ext cx="7086600" cy="18288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248400" y="5791200"/>
            <a:ext cx="2895600" cy="914400"/>
          </a:xfrm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  <p:txBody>
          <a:bodyPr>
            <a:noAutofit/>
          </a:bodyPr>
          <a:lstStyle/>
          <a:p>
            <a:r>
              <a:rPr lang="en-US" sz="3200" dirty="0">
                <a:solidFill>
                  <a:srgbClr val="002060"/>
                </a:solidFill>
              </a:rPr>
              <a:t>By </a:t>
            </a:r>
            <a:r>
              <a:rPr lang="en-US" sz="3200" u="sng" dirty="0">
                <a:solidFill>
                  <a:srgbClr val="002060"/>
                </a:solidFill>
              </a:rPr>
              <a:t>:  Vishal Garg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19200" y="1066800"/>
            <a:ext cx="68580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4" descr="JKTs Logo - Small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315200" y="285750"/>
            <a:ext cx="1466850" cy="27622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</p:pic>
      <p:pic>
        <p:nvPicPr>
          <p:cNvPr id="60418" name="Picture 2" descr="https://upload.wikimedia.org/wikipedia/commons/thumb/e/ee/.NET_Core_Logo.svg/1200px-.NET_Core_Logo.svg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981200" y="2895600"/>
            <a:ext cx="2667000" cy="2362200"/>
          </a:xfrm>
          <a:prstGeom prst="rect">
            <a:avLst/>
          </a:prstGeom>
          <a:noFill/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181600" y="3505200"/>
            <a:ext cx="1990725" cy="1323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0"/>
            <a:ext cx="7498080" cy="457200"/>
          </a:xfrm>
        </p:spPr>
        <p:txBody>
          <a:bodyPr>
            <a:normAutofit fontScale="90000"/>
          </a:bodyPr>
          <a:lstStyle/>
          <a:p>
            <a:r>
              <a:rPr lang="en-US" sz="4400" dirty="0">
                <a:solidFill>
                  <a:srgbClr val="0070C0"/>
                </a:solidFill>
              </a:rPr>
              <a:t>Structure</a:t>
            </a:r>
            <a:endParaRPr lang="en-US" dirty="0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066800" y="762001"/>
            <a:ext cx="5410200" cy="32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1143000" y="4038600"/>
            <a:ext cx="7498080" cy="22098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65760" marR="0" lvl="0" indent="-283464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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Server starting :- Loads</a:t>
            </a:r>
            <a:r>
              <a:rPr kumimoji="0" lang="en-US" sz="2400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application,services,cache</a:t>
            </a:r>
            <a:endParaRPr kumimoji="0" lang="en-US" sz="2400" b="0" i="0" u="none" strike="noStrike" kern="1200" cap="none" spc="0" normalizeH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65760" marR="0" lvl="0" indent="-283464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"/>
              <a:tabLst/>
              <a:defRPr/>
            </a:pPr>
            <a:r>
              <a:rPr lang="en-US" sz="2400" dirty="0"/>
              <a:t>Serving request :- starts serving the request</a:t>
            </a:r>
            <a:endParaRPr kumimoji="0" lang="en-US" sz="2400" b="0" i="0" u="none" strike="noStrike" kern="1200" cap="none" spc="0" normalizeH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65760" marR="0" lvl="0" indent="-283464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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65760" marR="0" lvl="0" indent="-283464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"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0"/>
            <a:ext cx="7498080" cy="457200"/>
          </a:xfrm>
        </p:spPr>
        <p:txBody>
          <a:bodyPr>
            <a:normAutofit fontScale="90000"/>
          </a:bodyPr>
          <a:lstStyle/>
          <a:p>
            <a:r>
              <a:rPr lang="en-US" sz="4400" dirty="0">
                <a:solidFill>
                  <a:srgbClr val="0070C0"/>
                </a:solidFill>
              </a:rPr>
              <a:t>Structure</a:t>
            </a:r>
            <a:endParaRPr lang="en-US" dirty="0"/>
          </a:p>
        </p:txBody>
      </p:sp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90600" y="457200"/>
            <a:ext cx="6096000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5715000" y="2133600"/>
            <a:ext cx="31242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0"/>
            <a:ext cx="7498080" cy="457200"/>
          </a:xfrm>
        </p:spPr>
        <p:txBody>
          <a:bodyPr>
            <a:normAutofit fontScale="90000"/>
          </a:bodyPr>
          <a:lstStyle/>
          <a:p>
            <a:r>
              <a:rPr lang="en-US" sz="4400" dirty="0">
                <a:solidFill>
                  <a:srgbClr val="0070C0"/>
                </a:solidFill>
              </a:rPr>
              <a:t>Structure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3000" y="381000"/>
            <a:ext cx="7498080" cy="4800600"/>
          </a:xfrm>
        </p:spPr>
        <p:txBody>
          <a:bodyPr>
            <a:normAutofit/>
          </a:bodyPr>
          <a:lstStyle/>
          <a:p>
            <a:r>
              <a:rPr lang="en-US" sz="2400" dirty="0"/>
              <a:t>.csproj file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66800" y="990600"/>
            <a:ext cx="7848600" cy="281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1066800" y="3962400"/>
            <a:ext cx="7498080" cy="2743200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365760" marR="0" lvl="0" indent="-283464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tabLst/>
              <a:defRPr/>
            </a:pPr>
            <a:r>
              <a:rPr kumimoji="0" lang="en-US" sz="2400" b="0" i="0" u="sng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3 components :-</a:t>
            </a:r>
          </a:p>
          <a:p>
            <a:pPr marL="365760" marR="0" lvl="0" indent="-283464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tabLst/>
              <a:defRPr/>
            </a:pPr>
            <a:endParaRPr kumimoji="0" lang="en-US" sz="2400" b="0" i="0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65760" marR="0" lvl="0" indent="-283464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tabLst/>
              <a:defRPr/>
            </a:pPr>
            <a:r>
              <a:rPr kumimoji="0" lang="en-US" sz="2400" b="0" i="0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1.</a:t>
            </a:r>
            <a:r>
              <a:rPr kumimoji="0" lang="en-US" sz="2400" b="0" i="0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endParaRPr kumimoji="0" lang="en-US" sz="2400" b="0" i="0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65760" marR="0" lvl="0" indent="-283464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tabLst/>
              <a:defRPr/>
            </a:pPr>
            <a:endParaRPr lang="en-US" sz="2400" dirty="0" smtClean="0"/>
          </a:p>
          <a:p>
            <a:pPr marL="365760" marR="0" lvl="0" indent="-283464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tabLst/>
              <a:defRPr/>
            </a:pPr>
            <a:r>
              <a:rPr lang="en-US" sz="2400" dirty="0" smtClean="0"/>
              <a:t>2.</a:t>
            </a:r>
          </a:p>
          <a:p>
            <a:pPr marL="365760" marR="0" lvl="0" indent="-283464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tabLst/>
              <a:defRPr/>
            </a:pPr>
            <a:endParaRPr lang="en-US" sz="2400" dirty="0" smtClean="0"/>
          </a:p>
          <a:p>
            <a:pPr marL="365760" marR="0" lvl="0" indent="-283464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tabLst/>
              <a:defRPr/>
            </a:pPr>
            <a:r>
              <a:rPr lang="en-US" sz="2400" dirty="0" smtClean="0"/>
              <a:t>3. 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22234" y="4695939"/>
            <a:ext cx="6531166" cy="4094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600200" y="5486400"/>
            <a:ext cx="6581775" cy="380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600201" y="6248400"/>
            <a:ext cx="6553200" cy="438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0"/>
            <a:ext cx="7498080" cy="457200"/>
          </a:xfrm>
        </p:spPr>
        <p:txBody>
          <a:bodyPr>
            <a:normAutofit fontScale="90000"/>
          </a:bodyPr>
          <a:lstStyle/>
          <a:p>
            <a:r>
              <a:rPr lang="en-US" sz="4400" dirty="0">
                <a:solidFill>
                  <a:srgbClr val="0070C0"/>
                </a:solidFill>
              </a:rPr>
              <a:t>Structure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66800" y="914400"/>
            <a:ext cx="7905750" cy="529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0"/>
            <a:ext cx="7498080" cy="457200"/>
          </a:xfrm>
        </p:spPr>
        <p:txBody>
          <a:bodyPr>
            <a:normAutofit fontScale="90000"/>
          </a:bodyPr>
          <a:lstStyle/>
          <a:p>
            <a:r>
              <a:rPr lang="en-US" sz="4400" dirty="0">
                <a:solidFill>
                  <a:srgbClr val="0070C0"/>
                </a:solidFill>
              </a:rPr>
              <a:t>Structure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3000" y="4267200"/>
            <a:ext cx="7498080" cy="22860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2400" b="1" dirty="0"/>
              <a:t>Core application can be hosted: -</a:t>
            </a:r>
          </a:p>
          <a:p>
            <a:r>
              <a:rPr lang="en-US" sz="2400" dirty="0" err="1"/>
              <a:t>InProcess</a:t>
            </a:r>
            <a:r>
              <a:rPr lang="en-US" sz="2400" dirty="0"/>
              <a:t> or</a:t>
            </a:r>
          </a:p>
          <a:p>
            <a:r>
              <a:rPr lang="en-US" sz="2400" dirty="0" err="1"/>
              <a:t>OutOfProcess</a:t>
            </a:r>
            <a:endParaRPr lang="en-US" sz="24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90600" y="457200"/>
            <a:ext cx="7848600" cy="3905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0"/>
            <a:ext cx="7498080" cy="457200"/>
          </a:xfrm>
        </p:spPr>
        <p:txBody>
          <a:bodyPr>
            <a:normAutofit fontScale="90000"/>
          </a:bodyPr>
          <a:lstStyle/>
          <a:p>
            <a:r>
              <a:rPr lang="en-US" sz="4400" dirty="0" err="1">
                <a:solidFill>
                  <a:srgbClr val="0070C0"/>
                </a:solidFill>
              </a:rPr>
              <a:t>InProcess</a:t>
            </a:r>
            <a:r>
              <a:rPr lang="en-US" sz="4400" dirty="0">
                <a:solidFill>
                  <a:srgbClr val="0070C0"/>
                </a:solidFill>
              </a:rPr>
              <a:t> Hosting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3000" y="6019800"/>
            <a:ext cx="7498080" cy="5334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2400" dirty="0"/>
              <a:t>Demo:- </a:t>
            </a:r>
            <a:r>
              <a:rPr lang="en-US" sz="2400" dirty="0" err="1"/>
              <a:t>Core_HostProcess</a:t>
            </a:r>
            <a:endParaRPr lang="en-US" sz="2400" dirty="0"/>
          </a:p>
        </p:txBody>
      </p:sp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66800" y="914400"/>
            <a:ext cx="8077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0"/>
            <a:ext cx="7498080" cy="457200"/>
          </a:xfrm>
        </p:spPr>
        <p:txBody>
          <a:bodyPr>
            <a:normAutofit fontScale="90000"/>
          </a:bodyPr>
          <a:lstStyle/>
          <a:p>
            <a:r>
              <a:rPr lang="en-US" sz="4400" dirty="0" err="1">
                <a:solidFill>
                  <a:srgbClr val="0070C0"/>
                </a:solidFill>
              </a:rPr>
              <a:t>InProcess</a:t>
            </a:r>
            <a:r>
              <a:rPr lang="en-US" sz="4400" dirty="0">
                <a:solidFill>
                  <a:srgbClr val="0070C0"/>
                </a:solidFill>
              </a:rPr>
              <a:t> Hosting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3000" y="6019800"/>
            <a:ext cx="7498080" cy="5334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2400" dirty="0"/>
              <a:t>Demo:- </a:t>
            </a:r>
            <a:r>
              <a:rPr lang="en-US" sz="2400" dirty="0" err="1"/>
              <a:t>Core_HostProcess</a:t>
            </a:r>
            <a:endParaRPr lang="en-US" sz="240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66800" y="609600"/>
            <a:ext cx="6943725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66800" y="4648200"/>
            <a:ext cx="6991350" cy="866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143000" y="1600200"/>
            <a:ext cx="7267575" cy="248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0"/>
            <a:ext cx="7498080" cy="457200"/>
          </a:xfrm>
        </p:spPr>
        <p:txBody>
          <a:bodyPr>
            <a:normAutofit fontScale="90000"/>
          </a:bodyPr>
          <a:lstStyle/>
          <a:p>
            <a:r>
              <a:rPr lang="en-US" sz="4400" dirty="0" err="1">
                <a:solidFill>
                  <a:srgbClr val="0070C0"/>
                </a:solidFill>
              </a:rPr>
              <a:t>OutOfProcess</a:t>
            </a:r>
            <a:r>
              <a:rPr lang="en-US" sz="4400" dirty="0">
                <a:solidFill>
                  <a:srgbClr val="0070C0"/>
                </a:solidFill>
              </a:rPr>
              <a:t> Hosting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990600" y="2362200"/>
            <a:ext cx="7498080" cy="4495800"/>
          </a:xfrm>
        </p:spPr>
        <p:txBody>
          <a:bodyPr>
            <a:normAutofit fontScale="92500" lnSpcReduction="10000"/>
          </a:bodyPr>
          <a:lstStyle/>
          <a:p>
            <a:pPr>
              <a:buNone/>
            </a:pPr>
            <a:endParaRPr lang="en-US" sz="2400" dirty="0"/>
          </a:p>
          <a:p>
            <a:pPr>
              <a:buNone/>
            </a:pPr>
            <a:r>
              <a:rPr lang="en-US" sz="2600" dirty="0"/>
              <a:t>CLI :- Kestrel server is used</a:t>
            </a:r>
          </a:p>
          <a:p>
            <a:pPr>
              <a:buNone/>
            </a:pPr>
            <a:endParaRPr lang="en-US" sz="2400" dirty="0"/>
          </a:p>
          <a:p>
            <a:pPr>
              <a:buNone/>
            </a:pPr>
            <a:endParaRPr lang="en-US" sz="2400" dirty="0"/>
          </a:p>
          <a:p>
            <a:pPr>
              <a:buNone/>
            </a:pPr>
            <a:endParaRPr lang="en-US" sz="2400" dirty="0"/>
          </a:p>
          <a:p>
            <a:pPr>
              <a:buNone/>
            </a:pPr>
            <a:endParaRPr lang="en-US" sz="2400" dirty="0"/>
          </a:p>
          <a:p>
            <a:pPr>
              <a:buNone/>
            </a:pPr>
            <a:endParaRPr lang="en-US" sz="2400" dirty="0"/>
          </a:p>
          <a:p>
            <a:pPr>
              <a:buNone/>
            </a:pPr>
            <a:endParaRPr lang="en-US" sz="2400" dirty="0"/>
          </a:p>
          <a:p>
            <a:pPr>
              <a:buNone/>
            </a:pPr>
            <a:endParaRPr lang="en-US" sz="2400" dirty="0"/>
          </a:p>
          <a:p>
            <a:pPr>
              <a:buNone/>
            </a:pPr>
            <a:endParaRPr lang="en-US" sz="2400" dirty="0"/>
          </a:p>
          <a:p>
            <a:pPr>
              <a:buNone/>
            </a:pPr>
            <a:r>
              <a:rPr lang="en-US" sz="2400" dirty="0"/>
              <a:t>Demo:- </a:t>
            </a:r>
            <a:r>
              <a:rPr lang="en-US" sz="2400" dirty="0" err="1"/>
              <a:t>Core_HostProcess</a:t>
            </a:r>
            <a:endParaRPr lang="en-US" sz="2400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66800" y="609600"/>
            <a:ext cx="7572375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43000" y="3581400"/>
            <a:ext cx="5429250" cy="166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0"/>
            <a:ext cx="7498080" cy="457200"/>
          </a:xfrm>
        </p:spPr>
        <p:txBody>
          <a:bodyPr>
            <a:normAutofit fontScale="90000"/>
          </a:bodyPr>
          <a:lstStyle/>
          <a:p>
            <a:r>
              <a:rPr lang="en-US" sz="4400" dirty="0">
                <a:solidFill>
                  <a:srgbClr val="0070C0"/>
                </a:solidFill>
              </a:rPr>
              <a:t>Kestrel Server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990600" y="6324600"/>
            <a:ext cx="7498080" cy="5334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2400" dirty="0"/>
              <a:t>Demo:- </a:t>
            </a:r>
            <a:r>
              <a:rPr lang="en-US" sz="2400" dirty="0" err="1"/>
              <a:t>Core_HostProcess</a:t>
            </a:r>
            <a:endParaRPr lang="en-US" sz="2400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90600" y="609600"/>
            <a:ext cx="6677025" cy="809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90600" y="1371600"/>
            <a:ext cx="6762750" cy="485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143000" y="1828800"/>
            <a:ext cx="7343775" cy="2543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0"/>
            <a:ext cx="7498080" cy="457200"/>
          </a:xfrm>
        </p:spPr>
        <p:txBody>
          <a:bodyPr>
            <a:normAutofit fontScale="90000"/>
          </a:bodyPr>
          <a:lstStyle/>
          <a:p>
            <a:r>
              <a:rPr lang="en-US" sz="4400" dirty="0" err="1">
                <a:solidFill>
                  <a:srgbClr val="0070C0"/>
                </a:solidFill>
              </a:rPr>
              <a:t>InProcess</a:t>
            </a:r>
            <a:r>
              <a:rPr lang="en-US" sz="4400" dirty="0">
                <a:solidFill>
                  <a:srgbClr val="0070C0"/>
                </a:solidFill>
              </a:rPr>
              <a:t> VS </a:t>
            </a:r>
            <a:r>
              <a:rPr lang="en-US" sz="4400" dirty="0" err="1">
                <a:solidFill>
                  <a:srgbClr val="0070C0"/>
                </a:solidFill>
              </a:rPr>
              <a:t>OutOfProcess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990600" y="6324600"/>
            <a:ext cx="7498080" cy="5334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2400" dirty="0"/>
              <a:t>Demo:- </a:t>
            </a:r>
            <a:r>
              <a:rPr lang="en-US" sz="2400" dirty="0" err="1"/>
              <a:t>Core_HostProcess</a:t>
            </a:r>
            <a:endParaRPr lang="en-US" sz="2400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66800" y="1066800"/>
            <a:ext cx="8077200" cy="4505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35608" y="1447800"/>
            <a:ext cx="7498080" cy="5257800"/>
          </a:xfrm>
        </p:spPr>
        <p:txBody>
          <a:bodyPr>
            <a:normAutofit/>
          </a:bodyPr>
          <a:lstStyle/>
          <a:p>
            <a:r>
              <a:rPr lang="en-US" sz="2400" dirty="0"/>
              <a:t>What is .NET Core?</a:t>
            </a:r>
          </a:p>
          <a:p>
            <a:r>
              <a:rPr lang="en-US" sz="2400" dirty="0"/>
              <a:t>Features of  .NET Core?</a:t>
            </a:r>
          </a:p>
          <a:p>
            <a:r>
              <a:rPr lang="en-US" sz="2400" dirty="0"/>
              <a:t>Installation</a:t>
            </a:r>
          </a:p>
          <a:p>
            <a:r>
              <a:rPr lang="en-US" sz="2400" dirty="0"/>
              <a:t>Using CLI</a:t>
            </a:r>
          </a:p>
          <a:p>
            <a:r>
              <a:rPr lang="en-US" sz="2400" dirty="0"/>
              <a:t>Startup and Configuration</a:t>
            </a:r>
          </a:p>
          <a:p>
            <a:r>
              <a:rPr lang="en-US" sz="2400" dirty="0"/>
              <a:t>Managing Middleware</a:t>
            </a:r>
          </a:p>
          <a:p>
            <a:r>
              <a:rPr lang="en-US" sz="2400" dirty="0"/>
              <a:t>Tag Helpers</a:t>
            </a:r>
          </a:p>
          <a:p>
            <a:r>
              <a:rPr lang="en-US" sz="2400" dirty="0"/>
              <a:t>Demo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0" y="533400"/>
            <a:ext cx="2162175" cy="676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2" descr="https://upload.wikimedia.org/wikipedia/commons/thumb/e/ee/.NET_Core_Logo.svg/1200px-.NET_Core_Logo.svg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67400" y="1828800"/>
            <a:ext cx="2667000" cy="23622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90600" y="0"/>
            <a:ext cx="8153400" cy="289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2667000" y="2895600"/>
            <a:ext cx="3962400" cy="396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0"/>
            <a:ext cx="7498080" cy="457200"/>
          </a:xfrm>
        </p:spPr>
        <p:txBody>
          <a:bodyPr>
            <a:normAutofit fontScale="90000"/>
          </a:bodyPr>
          <a:lstStyle/>
          <a:p>
            <a:r>
              <a:rPr lang="en-US" sz="4400" dirty="0" err="1">
                <a:solidFill>
                  <a:srgbClr val="0070C0"/>
                </a:solidFill>
              </a:rPr>
              <a:t>LaunchSettings.json</a:t>
            </a:r>
            <a:endParaRPr lang="en-US" dirty="0"/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143000" y="533400"/>
            <a:ext cx="3991897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Rectangle 6"/>
          <p:cNvSpPr/>
          <p:nvPr/>
        </p:nvSpPr>
        <p:spPr>
          <a:xfrm>
            <a:off x="990600" y="6488668"/>
            <a:ext cx="27551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None/>
            </a:pPr>
            <a:r>
              <a:rPr lang="en-US" dirty="0"/>
              <a:t>Demo:- </a:t>
            </a:r>
            <a:r>
              <a:rPr lang="en-US" dirty="0" err="1"/>
              <a:t>Core_HostProcess</a:t>
            </a:r>
            <a:endParaRPr lang="en-US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0"/>
            <a:ext cx="7498080" cy="457200"/>
          </a:xfrm>
        </p:spPr>
        <p:txBody>
          <a:bodyPr>
            <a:normAutofit fontScale="90000"/>
          </a:bodyPr>
          <a:lstStyle/>
          <a:p>
            <a:r>
              <a:rPr lang="en-US" sz="4400" dirty="0">
                <a:solidFill>
                  <a:srgbClr val="0070C0"/>
                </a:solidFill>
              </a:rPr>
              <a:t>Development Environments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066800" y="4953000"/>
            <a:ext cx="7498080" cy="106680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90600" y="609600"/>
            <a:ext cx="8153400" cy="434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Rectangle 5"/>
          <p:cNvSpPr/>
          <p:nvPr/>
        </p:nvSpPr>
        <p:spPr>
          <a:xfrm>
            <a:off x="990600" y="6324600"/>
            <a:ext cx="27551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None/>
            </a:pPr>
            <a:r>
              <a:rPr lang="en-US" dirty="0"/>
              <a:t>Demo:- </a:t>
            </a:r>
            <a:r>
              <a:rPr lang="en-US" dirty="0" err="1"/>
              <a:t>Core_HostProcess</a:t>
            </a:r>
            <a:endParaRPr lang="en-US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0"/>
            <a:ext cx="7498080" cy="457200"/>
          </a:xfrm>
        </p:spPr>
        <p:txBody>
          <a:bodyPr>
            <a:normAutofit fontScale="90000"/>
          </a:bodyPr>
          <a:lstStyle/>
          <a:p>
            <a:r>
              <a:rPr lang="en-US" sz="4400" dirty="0" err="1">
                <a:solidFill>
                  <a:srgbClr val="0070C0"/>
                </a:solidFill>
              </a:rPr>
              <a:t>AppSettings.json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143000" y="838200"/>
            <a:ext cx="7239000" cy="2286000"/>
          </a:xfrm>
        </p:spPr>
        <p:txBody>
          <a:bodyPr>
            <a:normAutofit fontScale="92500" lnSpcReduction="20000"/>
          </a:bodyPr>
          <a:lstStyle/>
          <a:p>
            <a:pPr>
              <a:buNone/>
            </a:pPr>
            <a:r>
              <a:rPr lang="en-US" dirty="0"/>
              <a:t>Configuration Order :-</a:t>
            </a:r>
          </a:p>
          <a:p>
            <a:r>
              <a:rPr lang="en-US" dirty="0" err="1"/>
              <a:t>appSettings.json</a:t>
            </a:r>
            <a:endParaRPr lang="en-US" dirty="0"/>
          </a:p>
          <a:p>
            <a:r>
              <a:rPr lang="en-US" dirty="0" err="1"/>
              <a:t>appSettings</a:t>
            </a:r>
            <a:r>
              <a:rPr lang="en-US" dirty="0"/>
              <a:t>.{Environment}.</a:t>
            </a:r>
            <a:r>
              <a:rPr lang="en-US" dirty="0" err="1"/>
              <a:t>json</a:t>
            </a:r>
            <a:endParaRPr lang="en-US" dirty="0"/>
          </a:p>
          <a:p>
            <a:r>
              <a:rPr lang="en-US" dirty="0"/>
              <a:t>Environment variables</a:t>
            </a:r>
          </a:p>
          <a:p>
            <a:r>
              <a:rPr lang="en-US" dirty="0"/>
              <a:t>Command – Line</a:t>
            </a:r>
          </a:p>
          <a:p>
            <a:pPr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143000" y="6488668"/>
            <a:ext cx="27551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None/>
            </a:pPr>
            <a:r>
              <a:rPr lang="en-US" dirty="0"/>
              <a:t>Demo:- </a:t>
            </a:r>
            <a:r>
              <a:rPr lang="en-US" dirty="0" err="1"/>
              <a:t>Core_HostProcess</a:t>
            </a:r>
            <a:endParaRPr lang="en-US" dirty="0"/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3000" y="3048000"/>
            <a:ext cx="5000625" cy="847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3" name="Straight Arrow Connector 12"/>
          <p:cNvCxnSpPr/>
          <p:nvPr/>
        </p:nvCxnSpPr>
        <p:spPr>
          <a:xfrm rot="5400000" flipH="1" flipV="1">
            <a:off x="5943600" y="2057400"/>
            <a:ext cx="22860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7162800" y="1752600"/>
            <a:ext cx="10418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None/>
            </a:pPr>
            <a:r>
              <a:rPr lang="en-US" dirty="0"/>
              <a:t>Override</a:t>
            </a:r>
          </a:p>
        </p:txBody>
      </p:sp>
      <p:pic>
        <p:nvPicPr>
          <p:cNvPr id="11269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86000" y="3810000"/>
            <a:ext cx="2743200" cy="2581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270" name="Picture 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334000" y="3581400"/>
            <a:ext cx="3238500" cy="312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0"/>
            <a:ext cx="7498080" cy="457200"/>
          </a:xfrm>
        </p:spPr>
        <p:txBody>
          <a:bodyPr>
            <a:normAutofit fontScale="90000"/>
          </a:bodyPr>
          <a:lstStyle/>
          <a:p>
            <a:r>
              <a:rPr lang="en-US" sz="4400" dirty="0">
                <a:solidFill>
                  <a:srgbClr val="0070C0"/>
                </a:solidFill>
              </a:rPr>
              <a:t>Structure</a:t>
            </a:r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1143000" y="4038600"/>
            <a:ext cx="7498080" cy="22098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65760" marR="0" lvl="0" indent="-283464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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65760" marR="0" lvl="0" indent="-283464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"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12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905000" y="838200"/>
            <a:ext cx="5905500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0"/>
            <a:ext cx="7498080" cy="838200"/>
          </a:xfrm>
        </p:spPr>
        <p:txBody>
          <a:bodyPr/>
          <a:lstStyle/>
          <a:p>
            <a:r>
              <a:rPr lang="en-US" sz="4000" dirty="0" err="1">
                <a:solidFill>
                  <a:srgbClr val="0070C0"/>
                </a:solidFill>
              </a:rPr>
              <a:t>Program.cs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6800" y="762000"/>
            <a:ext cx="8077200" cy="5562600"/>
          </a:xfrm>
        </p:spPr>
        <p:txBody>
          <a:bodyPr/>
          <a:lstStyle/>
          <a:p>
            <a:r>
              <a:rPr lang="en-US" sz="2400" dirty="0" smtClean="0"/>
              <a:t>Program's </a:t>
            </a:r>
            <a:r>
              <a:rPr lang="en-US" sz="2400" dirty="0"/>
              <a:t>is the first thing which runs in </a:t>
            </a:r>
            <a:r>
              <a:rPr lang="en-US" sz="2400" dirty="0" smtClean="0"/>
              <a:t>application</a:t>
            </a:r>
            <a:endParaRPr lang="en-US" sz="2400" dirty="0"/>
          </a:p>
          <a:p>
            <a:r>
              <a:rPr lang="en-US" sz="2400" dirty="0"/>
              <a:t>It does 2 things :-</a:t>
            </a:r>
          </a:p>
          <a:p>
            <a:pPr>
              <a:buNone/>
            </a:pPr>
            <a:r>
              <a:rPr lang="en-US" sz="2400" dirty="0"/>
              <a:t>    </a:t>
            </a:r>
            <a:r>
              <a:rPr lang="en-US" sz="2400" dirty="0" smtClean="0"/>
              <a:t> </a:t>
            </a:r>
            <a:r>
              <a:rPr lang="en-US" sz="2400" dirty="0" smtClean="0"/>
              <a:t>1. It </a:t>
            </a:r>
            <a:r>
              <a:rPr lang="en-US" sz="2400" dirty="0"/>
              <a:t>starts the web server (Kestrel server</a:t>
            </a:r>
            <a:r>
              <a:rPr lang="en-US" sz="2400" dirty="0" smtClean="0"/>
              <a:t>) and loads various configuration settings</a:t>
            </a:r>
          </a:p>
          <a:p>
            <a:pPr>
              <a:buNone/>
            </a:pPr>
            <a:r>
              <a:rPr lang="en-US" sz="2400" dirty="0" smtClean="0"/>
              <a:t> </a:t>
            </a:r>
            <a:r>
              <a:rPr lang="en-US" sz="2400" dirty="0" smtClean="0"/>
              <a:t>    </a:t>
            </a:r>
            <a:r>
              <a:rPr lang="en-US" sz="2400" dirty="0" smtClean="0"/>
              <a:t>2</a:t>
            </a:r>
            <a:r>
              <a:rPr lang="en-US" sz="2400" dirty="0"/>
              <a:t>. It invokes </a:t>
            </a:r>
            <a:r>
              <a:rPr lang="en-US" sz="2400" dirty="0" err="1" smtClean="0"/>
              <a:t>startup.cs</a:t>
            </a:r>
            <a:r>
              <a:rPr lang="en-US" sz="2400" dirty="0" smtClean="0"/>
              <a:t> </a:t>
            </a:r>
            <a:r>
              <a:rPr lang="en-US" sz="2400" dirty="0"/>
              <a:t>file.</a:t>
            </a:r>
          </a:p>
          <a:p>
            <a:endParaRPr 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66800" y="3276600"/>
            <a:ext cx="7877175" cy="3076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Right Arrow 5"/>
          <p:cNvSpPr/>
          <p:nvPr/>
        </p:nvSpPr>
        <p:spPr>
          <a:xfrm>
            <a:off x="1524000" y="5562600"/>
            <a:ext cx="457200" cy="152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7" name="Right Arrow 6"/>
          <p:cNvSpPr/>
          <p:nvPr/>
        </p:nvSpPr>
        <p:spPr>
          <a:xfrm>
            <a:off x="1524000" y="5791200"/>
            <a:ext cx="457200" cy="152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>
            <a:off x="1143000" y="1828800"/>
            <a:ext cx="457200" cy="152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9" name="Right Arrow 8"/>
          <p:cNvSpPr/>
          <p:nvPr/>
        </p:nvSpPr>
        <p:spPr>
          <a:xfrm>
            <a:off x="1143000" y="2590800"/>
            <a:ext cx="457200" cy="152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00000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0"/>
            <a:ext cx="7498080" cy="762000"/>
          </a:xfrm>
        </p:spPr>
        <p:txBody>
          <a:bodyPr/>
          <a:lstStyle/>
          <a:p>
            <a:r>
              <a:rPr lang="en-US" sz="4000" dirty="0" err="1">
                <a:solidFill>
                  <a:srgbClr val="0070C0"/>
                </a:solidFill>
              </a:rPr>
              <a:t>startup.cs</a:t>
            </a:r>
            <a:endParaRPr lang="en-US" dirty="0"/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990600" y="838200"/>
            <a:ext cx="6153150" cy="819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1066800" y="1676400"/>
            <a:ext cx="8077200" cy="46482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65760" marR="0" lvl="0" indent="-283464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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It does 3 things :-</a:t>
            </a:r>
          </a:p>
          <a:p>
            <a:pPr marL="365760" marR="0" lvl="0" indent="-283464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1.</a:t>
            </a:r>
            <a:r>
              <a:rPr kumimoji="0" lang="en-US" sz="2400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Loads a configuration</a:t>
            </a:r>
            <a:endParaRPr lang="en-US" sz="2400" dirty="0"/>
          </a:p>
          <a:p>
            <a:pPr marL="365760" marR="0" lvl="0" indent="-283464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2. Add services</a:t>
            </a:r>
          </a:p>
          <a:p>
            <a:pPr marL="365760" marR="0" lvl="0" indent="-283464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None/>
              <a:tabLst/>
              <a:defRPr/>
            </a:pPr>
            <a:r>
              <a:rPr lang="en-US" sz="2400" dirty="0"/>
              <a:t>3.Configure services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65760" marR="0" lvl="0" indent="-283464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"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65760" marR="0" lvl="0" indent="-283464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"/>
              <a:tabLst/>
              <a:defRPr/>
            </a:pPr>
            <a:r>
              <a:rPr lang="en-US" sz="2400" dirty="0"/>
              <a:t>Plug and play model</a:t>
            </a:r>
          </a:p>
          <a:p>
            <a:pPr marL="365760" marR="0" lvl="0" indent="-283464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"/>
              <a:tabLst/>
              <a:defRPr/>
            </a:pPr>
            <a:r>
              <a:rPr lang="en-US" sz="2400" smtClean="0"/>
              <a:t>we </a:t>
            </a:r>
            <a:r>
              <a:rPr lang="en-US" sz="2400" dirty="0"/>
              <a:t>can pick and choose services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48000" y="2667000"/>
            <a:ext cx="5953125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810000" y="3124200"/>
            <a:ext cx="5334000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46" name="Picture 6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191000" y="2286000"/>
            <a:ext cx="4581525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0"/>
            <a:ext cx="7498080" cy="1143000"/>
          </a:xfrm>
        </p:spPr>
        <p:txBody>
          <a:bodyPr/>
          <a:lstStyle/>
          <a:p>
            <a:r>
              <a:rPr lang="en-US" sz="4400" dirty="0" err="1">
                <a:solidFill>
                  <a:srgbClr val="0070C0"/>
                </a:solidFill>
              </a:rPr>
              <a:t>startup.cs</a:t>
            </a:r>
            <a:endParaRPr lang="en-US" dirty="0"/>
          </a:p>
        </p:txBody>
      </p:sp>
      <p:pic>
        <p:nvPicPr>
          <p:cNvPr id="1229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000125" y="838200"/>
            <a:ext cx="7534275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66800" y="4343400"/>
            <a:ext cx="7543800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0"/>
            <a:ext cx="7498080" cy="1143000"/>
          </a:xfrm>
        </p:spPr>
        <p:txBody>
          <a:bodyPr/>
          <a:lstStyle/>
          <a:p>
            <a:r>
              <a:rPr lang="en-US" sz="4000" dirty="0" err="1">
                <a:solidFill>
                  <a:srgbClr val="0070C0"/>
                </a:solidFill>
              </a:rPr>
              <a:t>startup.cs</a:t>
            </a:r>
            <a:endParaRPr lang="en-US" dirty="0"/>
          </a:p>
        </p:txBody>
      </p:sp>
      <p:pic>
        <p:nvPicPr>
          <p:cNvPr id="4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990600" y="1219200"/>
            <a:ext cx="7924800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Rectangle 4"/>
          <p:cNvSpPr/>
          <p:nvPr/>
        </p:nvSpPr>
        <p:spPr>
          <a:xfrm>
            <a:off x="1066800" y="6248400"/>
            <a:ext cx="30558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Example : - </a:t>
            </a:r>
            <a:r>
              <a:rPr lang="en-US" dirty="0" err="1"/>
              <a:t>Core_HostProcess</a:t>
            </a:r>
            <a:endParaRPr lang="en-US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0"/>
            <a:ext cx="7498080" cy="1143000"/>
          </a:xfrm>
        </p:spPr>
        <p:txBody>
          <a:bodyPr/>
          <a:lstStyle/>
          <a:p>
            <a:r>
              <a:rPr lang="en-US" sz="4000" dirty="0">
                <a:solidFill>
                  <a:srgbClr val="0070C0"/>
                </a:solidFill>
              </a:rPr>
              <a:t>Middleware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0600" y="1143000"/>
            <a:ext cx="8153400" cy="5715000"/>
          </a:xfrm>
        </p:spPr>
        <p:txBody>
          <a:bodyPr>
            <a:normAutofit/>
          </a:bodyPr>
          <a:lstStyle/>
          <a:p>
            <a:r>
              <a:rPr lang="en-US" sz="2400" dirty="0"/>
              <a:t>Pieces of code that handle requests and responses.</a:t>
            </a:r>
          </a:p>
          <a:p>
            <a:r>
              <a:rPr lang="en-US" sz="2400" dirty="0"/>
              <a:t>Middleware are chained to each other to form a </a:t>
            </a:r>
            <a:r>
              <a:rPr lang="en-US" sz="2400" b="1" dirty="0"/>
              <a:t>pipeline</a:t>
            </a:r>
          </a:p>
          <a:p>
            <a:r>
              <a:rPr lang="en-US" sz="2400" dirty="0"/>
              <a:t>Middleware can do all sort of things, such as handling authentication, errors, static files, etc…</a:t>
            </a:r>
          </a:p>
          <a:p>
            <a:r>
              <a:rPr lang="en-US" sz="2400" dirty="0"/>
              <a:t>We can set the order of middleware execution in the request pipeline</a:t>
            </a:r>
          </a:p>
          <a:p>
            <a:r>
              <a:rPr lang="en-US" sz="2400" dirty="0"/>
              <a:t>Executed in order they are added</a:t>
            </a:r>
          </a:p>
          <a:p>
            <a:r>
              <a:rPr lang="en-US" sz="2400" dirty="0"/>
              <a:t>Memory and performance 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>
                <a:solidFill>
                  <a:srgbClr val="0070C0"/>
                </a:solidFill>
              </a:rPr>
              <a:t>What is </a:t>
            </a:r>
            <a:r>
              <a:rPr lang="en-US" sz="3600" dirty="0" err="1">
                <a:solidFill>
                  <a:srgbClr val="0070C0"/>
                </a:solidFill>
              </a:rPr>
              <a:t>.Net</a:t>
            </a:r>
            <a:r>
              <a:rPr lang="en-US" sz="3600" dirty="0">
                <a:solidFill>
                  <a:srgbClr val="0070C0"/>
                </a:solidFill>
              </a:rPr>
              <a:t> Core?</a:t>
            </a:r>
            <a:r>
              <a:rPr lang="en-US" sz="3600" dirty="0"/>
              <a:t/>
            </a:r>
            <a:br>
              <a:rPr lang="en-US" sz="3600" dirty="0"/>
            </a:b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6800" y="914400"/>
            <a:ext cx="8077200" cy="5791200"/>
          </a:xfrm>
        </p:spPr>
        <p:txBody>
          <a:bodyPr>
            <a:normAutofit/>
          </a:bodyPr>
          <a:lstStyle/>
          <a:p>
            <a:r>
              <a:rPr lang="en-US" sz="2400" dirty="0"/>
              <a:t>.NET Core is a free, open-source framework for building modern, scalable, and high-performance cross-platform software applications.</a:t>
            </a:r>
          </a:p>
          <a:p>
            <a:pPr>
              <a:buNone/>
            </a:pPr>
            <a:endParaRPr lang="en-US" sz="2400" dirty="0"/>
          </a:p>
          <a:p>
            <a:r>
              <a:rPr lang="en-US" sz="2400" dirty="0"/>
              <a:t>Run on any platform like Windows, Linux, and </a:t>
            </a:r>
            <a:r>
              <a:rPr lang="en-US" sz="2400" dirty="0" err="1"/>
              <a:t>MacOS</a:t>
            </a:r>
            <a:r>
              <a:rPr lang="en-US" sz="2400" dirty="0"/>
              <a:t>.</a:t>
            </a:r>
          </a:p>
          <a:p>
            <a:r>
              <a:rPr lang="en-US" sz="2400" dirty="0"/>
              <a:t>Versions: 1.0, 1.1 , 2.0, 2.1, 2.2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612" y="3789218"/>
            <a:ext cx="6505575" cy="2676525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0"/>
            <a:ext cx="7498080" cy="1143000"/>
          </a:xfrm>
        </p:spPr>
        <p:txBody>
          <a:bodyPr/>
          <a:lstStyle/>
          <a:p>
            <a:r>
              <a:rPr lang="en-US" sz="4000" dirty="0">
                <a:solidFill>
                  <a:srgbClr val="0070C0"/>
                </a:solidFill>
              </a:rPr>
              <a:t>Middleware Pipeline</a:t>
            </a:r>
            <a:endParaRPr 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371600" y="990600"/>
            <a:ext cx="5962650" cy="3829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val 13"/>
          <p:cNvSpPr/>
          <p:nvPr/>
        </p:nvSpPr>
        <p:spPr>
          <a:xfrm>
            <a:off x="3352800" y="5257800"/>
            <a:ext cx="2819400" cy="6096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0"/>
            <a:ext cx="7498080" cy="1143000"/>
          </a:xfrm>
        </p:spPr>
        <p:txBody>
          <a:bodyPr/>
          <a:lstStyle/>
          <a:p>
            <a:r>
              <a:rPr lang="en-US" sz="4000" dirty="0">
                <a:solidFill>
                  <a:srgbClr val="0070C0"/>
                </a:solidFill>
              </a:rPr>
              <a:t>Short circuiting middleware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143000" y="914400"/>
            <a:ext cx="7498080" cy="2209800"/>
          </a:xfrm>
        </p:spPr>
        <p:txBody>
          <a:bodyPr>
            <a:normAutofit/>
          </a:bodyPr>
          <a:lstStyle/>
          <a:p>
            <a:r>
              <a:rPr lang="en-US" sz="2400" dirty="0"/>
              <a:t>A middleware doesn’t necessarily have to call the next middleware. </a:t>
            </a:r>
          </a:p>
          <a:p>
            <a:pPr>
              <a:buNone/>
            </a:pPr>
            <a:r>
              <a:rPr lang="en-US" sz="2400" b="1" dirty="0"/>
              <a:t>Terminal middleware : -</a:t>
            </a:r>
          </a:p>
          <a:p>
            <a:r>
              <a:rPr lang="en-US" sz="2400" dirty="0"/>
              <a:t>Doesn’t call next middleware</a:t>
            </a:r>
          </a:p>
          <a:p>
            <a:r>
              <a:rPr lang="en-US" sz="2400" dirty="0" err="1"/>
              <a:t>app.</a:t>
            </a:r>
            <a:r>
              <a:rPr lang="en-US" sz="2400" b="1" dirty="0" err="1"/>
              <a:t>Run</a:t>
            </a:r>
            <a:r>
              <a:rPr lang="en-US" sz="2400" dirty="0"/>
              <a:t>(context) 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b="1" dirty="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667000" y="3276600"/>
            <a:ext cx="5867400" cy="1123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9" name="Straight Arrow Connector 8"/>
          <p:cNvCxnSpPr/>
          <p:nvPr/>
        </p:nvCxnSpPr>
        <p:spPr>
          <a:xfrm rot="10800000">
            <a:off x="2590800" y="2971800"/>
            <a:ext cx="533400" cy="2286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19400" y="6400800"/>
            <a:ext cx="3305175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1" name="Straight Arrow Connector 10"/>
          <p:cNvCxnSpPr/>
          <p:nvPr/>
        </p:nvCxnSpPr>
        <p:spPr>
          <a:xfrm rot="16200000" flipV="1">
            <a:off x="4914900" y="5905500"/>
            <a:ext cx="533400" cy="4572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1219200" y="4572000"/>
            <a:ext cx="7391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To call next middleware :   </a:t>
            </a:r>
            <a:r>
              <a:rPr lang="en-US" sz="2400" dirty="0" err="1"/>
              <a:t>app.</a:t>
            </a:r>
            <a:r>
              <a:rPr lang="en-US" sz="2400" b="1" dirty="0" err="1"/>
              <a:t>Use</a:t>
            </a:r>
            <a:r>
              <a:rPr lang="en-US" sz="2400" dirty="0"/>
              <a:t>(</a:t>
            </a:r>
            <a:r>
              <a:rPr lang="en-US" sz="2400" dirty="0" err="1"/>
              <a:t>context,next</a:t>
            </a:r>
            <a:r>
              <a:rPr lang="en-US" sz="2400" dirty="0"/>
              <a:t>)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657600" y="5410200"/>
            <a:ext cx="2176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Call next middleware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0"/>
            <a:ext cx="7498080" cy="1143000"/>
          </a:xfrm>
        </p:spPr>
        <p:txBody>
          <a:bodyPr/>
          <a:lstStyle/>
          <a:p>
            <a:r>
              <a:rPr lang="en-US" sz="4400" dirty="0">
                <a:solidFill>
                  <a:srgbClr val="0070C0"/>
                </a:solidFill>
              </a:rPr>
              <a:t>Middleware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6800" y="6324600"/>
            <a:ext cx="7498080" cy="5334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2400" dirty="0"/>
              <a:t>Demo : - </a:t>
            </a:r>
            <a:r>
              <a:rPr lang="en-US" sz="2400" dirty="0" err="1"/>
              <a:t>Core_Middleware</a:t>
            </a:r>
            <a:r>
              <a:rPr lang="en-US" sz="2400" dirty="0"/>
              <a:t> </a:t>
            </a: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66800" y="914400"/>
            <a:ext cx="7705725" cy="554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0"/>
            <a:ext cx="7498080" cy="1143000"/>
          </a:xfrm>
        </p:spPr>
        <p:txBody>
          <a:bodyPr/>
          <a:lstStyle/>
          <a:p>
            <a:r>
              <a:rPr lang="en-US" sz="4400" dirty="0">
                <a:solidFill>
                  <a:srgbClr val="0070C0"/>
                </a:solidFill>
              </a:rPr>
              <a:t>Middleware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0600" y="6324600"/>
            <a:ext cx="7498080" cy="5334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2400" dirty="0"/>
              <a:t>Demo : - </a:t>
            </a:r>
            <a:r>
              <a:rPr lang="en-US" sz="2400" dirty="0" err="1"/>
              <a:t>Core_Middleware</a:t>
            </a:r>
            <a:r>
              <a:rPr lang="en-US" sz="2400" dirty="0"/>
              <a:t> &gt; </a:t>
            </a:r>
            <a:r>
              <a:rPr lang="en-US" sz="2400" dirty="0" err="1"/>
              <a:t>Custom_Middleware</a:t>
            </a:r>
            <a:endParaRPr lang="en-US" sz="2400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1143000" y="914400"/>
            <a:ext cx="7498080" cy="22098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65760" marR="0" lvl="0" indent="-283464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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We can also create our Custom Middleware's</a:t>
            </a:r>
          </a:p>
          <a:p>
            <a:pPr marL="365760" marR="0" lvl="0" indent="-283464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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65760" marR="0" lvl="0" indent="-283464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"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71600" y="1752600"/>
            <a:ext cx="670560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val 12"/>
          <p:cNvSpPr/>
          <p:nvPr/>
        </p:nvSpPr>
        <p:spPr>
          <a:xfrm>
            <a:off x="1752600" y="3276600"/>
            <a:ext cx="23622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0"/>
            <a:ext cx="8153400" cy="1143000"/>
          </a:xfrm>
        </p:spPr>
        <p:txBody>
          <a:bodyPr>
            <a:normAutofit fontScale="90000"/>
          </a:bodyPr>
          <a:lstStyle/>
          <a:p>
            <a:r>
              <a:rPr lang="en-US" sz="4400" dirty="0">
                <a:solidFill>
                  <a:srgbClr val="0070C0"/>
                </a:solidFill>
              </a:rPr>
              <a:t>Built-In </a:t>
            </a:r>
            <a:r>
              <a:rPr lang="en-US" sz="4400" dirty="0" err="1">
                <a:solidFill>
                  <a:srgbClr val="0070C0"/>
                </a:solidFill>
              </a:rPr>
              <a:t>Middlewares</a:t>
            </a:r>
            <a:r>
              <a:rPr lang="en-US" sz="4400" dirty="0">
                <a:solidFill>
                  <a:srgbClr val="0070C0"/>
                </a:solidFill>
              </a:rPr>
              <a:t>(</a:t>
            </a:r>
            <a:r>
              <a:rPr lang="en-US" sz="4400" dirty="0" err="1">
                <a:solidFill>
                  <a:srgbClr val="0070C0"/>
                </a:solidFill>
              </a:rPr>
              <a:t>UseStaticFiles</a:t>
            </a:r>
            <a:r>
              <a:rPr lang="en-US" sz="4400" dirty="0">
                <a:solidFill>
                  <a:srgbClr val="0070C0"/>
                </a:solidFill>
              </a:rPr>
              <a:t>)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6800" y="6324600"/>
            <a:ext cx="7498080" cy="5334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2400" dirty="0"/>
              <a:t>Demo : - </a:t>
            </a:r>
            <a:r>
              <a:rPr lang="en-US" sz="2400" dirty="0" err="1"/>
              <a:t>Core_Staticfiles</a:t>
            </a:r>
            <a:endParaRPr lang="en-US" sz="2400" dirty="0"/>
          </a:p>
        </p:txBody>
      </p:sp>
      <p:sp>
        <p:nvSpPr>
          <p:cNvPr id="6" name="Content Placeholder 3"/>
          <p:cNvSpPr txBox="1">
            <a:spLocks/>
          </p:cNvSpPr>
          <p:nvPr/>
        </p:nvSpPr>
        <p:spPr>
          <a:xfrm>
            <a:off x="1066800" y="838200"/>
            <a:ext cx="7315200" cy="17526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365760" lvl="0" indent="-283464"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</a:pPr>
            <a:r>
              <a:rPr lang="en-US" sz="2400" b="1" dirty="0" err="1"/>
              <a:t>UseStaticFiles</a:t>
            </a:r>
            <a:r>
              <a:rPr lang="en-US" sz="2400" b="1" dirty="0"/>
              <a:t>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:- </a:t>
            </a:r>
            <a:r>
              <a:rPr lang="en-US" sz="2400" dirty="0"/>
              <a:t>used to enable static files, such as HTML, JavaScript, CSS and graphics files.</a:t>
            </a:r>
          </a:p>
          <a:p>
            <a:pPr marL="365760" marR="0" lvl="0" indent="-283464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"/>
              <a:tabLst/>
              <a:defRPr/>
            </a:pPr>
            <a:endParaRPr lang="en-US" sz="2400" dirty="0"/>
          </a:p>
          <a:p>
            <a:pPr marL="365760" lvl="0" indent="-283464">
              <a:spcBef>
                <a:spcPts val="600"/>
              </a:spcBef>
              <a:buClr>
                <a:schemeClr val="accent1"/>
              </a:buClr>
              <a:buSzPct val="80000"/>
            </a:pPr>
            <a:r>
              <a:rPr lang="en-US" sz="2400" dirty="0"/>
              <a:t>   1) Add Middleware :- </a:t>
            </a:r>
            <a:r>
              <a:rPr lang="en-US" sz="2400" b="1" dirty="0" err="1"/>
              <a:t>UseStaticFiles</a:t>
            </a:r>
            <a:r>
              <a:rPr lang="en-US" sz="2400" dirty="0"/>
              <a:t>()</a:t>
            </a:r>
          </a:p>
          <a:p>
            <a:pPr marL="365760" lvl="0" indent="-283464">
              <a:spcBef>
                <a:spcPts val="600"/>
              </a:spcBef>
              <a:buClr>
                <a:schemeClr val="accent1"/>
              </a:buClr>
              <a:buSzPct val="80000"/>
            </a:pPr>
            <a:r>
              <a:rPr lang="en-US" sz="2400" dirty="0"/>
              <a:t>  </a:t>
            </a:r>
          </a:p>
          <a:p>
            <a:pPr marL="365760" lvl="0" indent="-283464">
              <a:spcBef>
                <a:spcPts val="600"/>
              </a:spcBef>
              <a:buClr>
                <a:schemeClr val="accent1"/>
              </a:buClr>
              <a:buSzPct val="80000"/>
            </a:pPr>
            <a:endParaRPr lang="en-US" sz="2400" dirty="0"/>
          </a:p>
          <a:p>
            <a:pPr marL="365760" lvl="0" indent="-283464">
              <a:spcBef>
                <a:spcPts val="600"/>
              </a:spcBef>
              <a:buClr>
                <a:schemeClr val="accent1"/>
              </a:buClr>
              <a:buSzPct val="80000"/>
            </a:pPr>
            <a:endParaRPr lang="en-US" sz="2400" dirty="0"/>
          </a:p>
          <a:p>
            <a:pPr marL="365760" lvl="0" indent="-283464">
              <a:spcBef>
                <a:spcPts val="600"/>
              </a:spcBef>
              <a:buClr>
                <a:schemeClr val="accent1"/>
              </a:buClr>
              <a:buSzPct val="80000"/>
            </a:pPr>
            <a:endParaRPr lang="en-US" sz="2400" dirty="0"/>
          </a:p>
          <a:p>
            <a:pPr marL="365760" lvl="0" indent="-283464">
              <a:spcBef>
                <a:spcPts val="600"/>
              </a:spcBef>
              <a:buClr>
                <a:schemeClr val="accent1"/>
              </a:buClr>
              <a:buSzPct val="80000"/>
            </a:pPr>
            <a:endParaRPr lang="en-US" sz="2400" dirty="0"/>
          </a:p>
          <a:p>
            <a:pPr marL="365760" lvl="0" indent="-283464">
              <a:spcBef>
                <a:spcPts val="600"/>
              </a:spcBef>
              <a:buClr>
                <a:schemeClr val="accent1"/>
              </a:buClr>
              <a:buSzPct val="80000"/>
            </a:pPr>
            <a:endParaRPr lang="en-US" sz="2400" dirty="0"/>
          </a:p>
          <a:p>
            <a:pPr marL="365760" lvl="0" indent="-283464">
              <a:spcBef>
                <a:spcPts val="600"/>
              </a:spcBef>
              <a:buClr>
                <a:schemeClr val="accent1"/>
              </a:buClr>
              <a:buSzPct val="80000"/>
            </a:pPr>
            <a:endParaRPr lang="en-US" sz="2400" dirty="0"/>
          </a:p>
          <a:p>
            <a:pPr marL="365760" lvl="0" indent="-283464">
              <a:spcBef>
                <a:spcPts val="600"/>
              </a:spcBef>
              <a:buClr>
                <a:schemeClr val="accent1"/>
              </a:buClr>
              <a:buSzPct val="80000"/>
            </a:pPr>
            <a:r>
              <a:rPr lang="en-US" sz="2400" dirty="0"/>
              <a:t>   2)Static content </a:t>
            </a:r>
            <a:r>
              <a:rPr lang="en-US" sz="2400" dirty="0" err="1"/>
              <a:t>in”wwwroot</a:t>
            </a:r>
            <a:r>
              <a:rPr lang="en-US" sz="2400" dirty="0"/>
              <a:t>” folder.</a:t>
            </a:r>
          </a:p>
          <a:p>
            <a:pPr marL="365760" lvl="0" indent="-283464">
              <a:spcBef>
                <a:spcPts val="600"/>
              </a:spcBef>
              <a:buClr>
                <a:schemeClr val="accent1"/>
              </a:buClr>
              <a:buSzPct val="80000"/>
            </a:pPr>
            <a:r>
              <a:rPr lang="en-US" sz="2400" dirty="0"/>
              <a:t>   </a:t>
            </a:r>
          </a:p>
          <a:p>
            <a:pPr marL="365760" marR="0" lvl="0" indent="-283464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  </a:t>
            </a:r>
          </a:p>
          <a:p>
            <a:pPr marL="365760" marR="0" lvl="0" indent="-283464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65760" marR="0" lvl="0" indent="-283464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</a:p>
          <a:p>
            <a:pPr marL="365760" marR="0" lvl="0" indent="-283464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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65760" marR="0" lvl="0" indent="-283464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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65760" marR="0" lvl="0" indent="-283464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"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248400" y="5562600"/>
            <a:ext cx="28956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24000" y="2590800"/>
            <a:ext cx="7229475" cy="289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val 12"/>
          <p:cNvSpPr/>
          <p:nvPr/>
        </p:nvSpPr>
        <p:spPr>
          <a:xfrm>
            <a:off x="1752600" y="3276600"/>
            <a:ext cx="23622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0"/>
            <a:ext cx="8153400" cy="1143000"/>
          </a:xfrm>
        </p:spPr>
        <p:txBody>
          <a:bodyPr>
            <a:normAutofit fontScale="90000"/>
          </a:bodyPr>
          <a:lstStyle/>
          <a:p>
            <a:r>
              <a:rPr lang="en-US" sz="4400" dirty="0">
                <a:solidFill>
                  <a:srgbClr val="0070C0"/>
                </a:solidFill>
              </a:rPr>
              <a:t>Built-In </a:t>
            </a:r>
            <a:r>
              <a:rPr lang="en-US" sz="4400" dirty="0" err="1">
                <a:solidFill>
                  <a:srgbClr val="0070C0"/>
                </a:solidFill>
              </a:rPr>
              <a:t>Middlewares</a:t>
            </a:r>
            <a:r>
              <a:rPr lang="en-US" sz="4400" dirty="0">
                <a:solidFill>
                  <a:srgbClr val="0070C0"/>
                </a:solidFill>
              </a:rPr>
              <a:t> (</a:t>
            </a:r>
            <a:r>
              <a:rPr lang="en-US" sz="4400" dirty="0" err="1">
                <a:solidFill>
                  <a:srgbClr val="0070C0"/>
                </a:solidFill>
              </a:rPr>
              <a:t>UseDefaultFiles</a:t>
            </a:r>
            <a:r>
              <a:rPr lang="en-US" sz="4400" dirty="0">
                <a:solidFill>
                  <a:srgbClr val="0070C0"/>
                </a:solidFill>
              </a:rPr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6800" y="6324600"/>
            <a:ext cx="7498080" cy="5334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2400" dirty="0"/>
              <a:t>Demo : - </a:t>
            </a:r>
            <a:r>
              <a:rPr lang="en-US" sz="2400" dirty="0" err="1"/>
              <a:t>Core_Staticfiles</a:t>
            </a:r>
            <a:endParaRPr lang="en-US" sz="2400" dirty="0"/>
          </a:p>
        </p:txBody>
      </p:sp>
      <p:sp>
        <p:nvSpPr>
          <p:cNvPr id="6" name="Content Placeholder 3"/>
          <p:cNvSpPr txBox="1">
            <a:spLocks/>
          </p:cNvSpPr>
          <p:nvPr/>
        </p:nvSpPr>
        <p:spPr>
          <a:xfrm>
            <a:off x="1066800" y="838200"/>
            <a:ext cx="7315200" cy="17526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365760" lvl="0" indent="-283464"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</a:pPr>
            <a:r>
              <a:rPr lang="en-US" sz="2400" b="1" dirty="0" err="1"/>
              <a:t>UseDefaultFiles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:- </a:t>
            </a:r>
            <a:r>
              <a:rPr lang="en-US" sz="2400" dirty="0"/>
              <a:t>used to enable default files, such as HTML files.</a:t>
            </a:r>
          </a:p>
          <a:p>
            <a:pPr marL="365760" marR="0" lvl="0" indent="-283464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"/>
              <a:tabLst/>
              <a:defRPr/>
            </a:pPr>
            <a:endParaRPr lang="en-US" sz="2400" dirty="0"/>
          </a:p>
          <a:p>
            <a:pPr marL="365760" lvl="0" indent="-283464">
              <a:spcBef>
                <a:spcPts val="600"/>
              </a:spcBef>
              <a:buClr>
                <a:schemeClr val="accent1"/>
              </a:buClr>
              <a:buSzPct val="80000"/>
            </a:pPr>
            <a:r>
              <a:rPr lang="en-US" sz="2400" dirty="0"/>
              <a:t>   1) Add Middleware :- </a:t>
            </a:r>
            <a:r>
              <a:rPr lang="en-US" sz="2400" b="1" dirty="0" err="1"/>
              <a:t>UseDefaultFiles</a:t>
            </a:r>
            <a:r>
              <a:rPr lang="en-US" sz="2400" dirty="0"/>
              <a:t>()</a:t>
            </a:r>
          </a:p>
          <a:p>
            <a:pPr marL="365760" lvl="0" indent="-283464">
              <a:spcBef>
                <a:spcPts val="600"/>
              </a:spcBef>
              <a:buClr>
                <a:schemeClr val="accent1"/>
              </a:buClr>
              <a:buSzPct val="80000"/>
            </a:pPr>
            <a:r>
              <a:rPr lang="en-US" sz="2400" dirty="0"/>
              <a:t>  </a:t>
            </a:r>
          </a:p>
          <a:p>
            <a:pPr marL="365760" lvl="0" indent="-283464">
              <a:spcBef>
                <a:spcPts val="600"/>
              </a:spcBef>
              <a:buClr>
                <a:schemeClr val="accent1"/>
              </a:buClr>
              <a:buSzPct val="80000"/>
            </a:pPr>
            <a:endParaRPr lang="en-US" sz="2400" dirty="0"/>
          </a:p>
          <a:p>
            <a:pPr marL="365760" lvl="0" indent="-283464">
              <a:spcBef>
                <a:spcPts val="600"/>
              </a:spcBef>
              <a:buClr>
                <a:schemeClr val="accent1"/>
              </a:buClr>
              <a:buSzPct val="80000"/>
            </a:pPr>
            <a:endParaRPr lang="en-US" sz="2400" dirty="0"/>
          </a:p>
          <a:p>
            <a:pPr marL="365760" lvl="0" indent="-283464">
              <a:spcBef>
                <a:spcPts val="600"/>
              </a:spcBef>
              <a:buClr>
                <a:schemeClr val="accent1"/>
              </a:buClr>
              <a:buSzPct val="80000"/>
            </a:pPr>
            <a:endParaRPr lang="en-US" sz="2400" dirty="0"/>
          </a:p>
          <a:p>
            <a:pPr marL="365760" lvl="0" indent="-283464">
              <a:spcBef>
                <a:spcPts val="600"/>
              </a:spcBef>
              <a:buClr>
                <a:schemeClr val="accent1"/>
              </a:buClr>
              <a:buSzPct val="80000"/>
            </a:pPr>
            <a:endParaRPr lang="en-US" sz="2400" dirty="0"/>
          </a:p>
          <a:p>
            <a:pPr marL="365760" lvl="0" indent="-283464">
              <a:spcBef>
                <a:spcPts val="600"/>
              </a:spcBef>
              <a:buClr>
                <a:schemeClr val="accent1"/>
              </a:buClr>
              <a:buSzPct val="80000"/>
            </a:pPr>
            <a:endParaRPr lang="en-US" sz="2400" dirty="0"/>
          </a:p>
          <a:p>
            <a:pPr marL="365760" lvl="0" indent="-283464">
              <a:spcBef>
                <a:spcPts val="600"/>
              </a:spcBef>
              <a:buClr>
                <a:schemeClr val="accent1"/>
              </a:buClr>
              <a:buSzPct val="80000"/>
            </a:pPr>
            <a:endParaRPr lang="en-US" sz="2400" dirty="0"/>
          </a:p>
          <a:p>
            <a:pPr marL="365760" lvl="0" indent="-283464">
              <a:spcBef>
                <a:spcPts val="600"/>
              </a:spcBef>
              <a:buClr>
                <a:schemeClr val="accent1"/>
              </a:buClr>
              <a:buSzPct val="80000"/>
            </a:pPr>
            <a:r>
              <a:rPr lang="en-US" sz="2400" dirty="0"/>
              <a:t>   2)Static content </a:t>
            </a:r>
            <a:r>
              <a:rPr lang="en-US" sz="2400" dirty="0" err="1"/>
              <a:t>in”wwwroot</a:t>
            </a:r>
            <a:r>
              <a:rPr lang="en-US" sz="2400" dirty="0"/>
              <a:t>” folder.</a:t>
            </a:r>
          </a:p>
          <a:p>
            <a:pPr marL="365760" lvl="0" indent="-283464">
              <a:spcBef>
                <a:spcPts val="600"/>
              </a:spcBef>
              <a:buClr>
                <a:schemeClr val="accent1"/>
              </a:buClr>
              <a:buSzPct val="80000"/>
            </a:pPr>
            <a:r>
              <a:rPr lang="en-US" sz="2400" dirty="0"/>
              <a:t>   </a:t>
            </a:r>
          </a:p>
          <a:p>
            <a:pPr marL="365760" marR="0" lvl="0" indent="-283464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  </a:t>
            </a:r>
          </a:p>
          <a:p>
            <a:pPr marL="365760" marR="0" lvl="0" indent="-283464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65760" marR="0" lvl="0" indent="-283464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</a:p>
          <a:p>
            <a:pPr marL="365760" marR="0" lvl="0" indent="-283464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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65760" marR="0" lvl="0" indent="-283464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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65760" marR="0" lvl="0" indent="-283464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"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248400" y="5562600"/>
            <a:ext cx="28956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95400" y="2514600"/>
            <a:ext cx="6553200" cy="29455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371600" y="3505200"/>
            <a:ext cx="4343400" cy="17526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1447800" y="1752600"/>
            <a:ext cx="4114800" cy="1447800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0"/>
            <a:ext cx="7498080" cy="1143000"/>
          </a:xfrm>
        </p:spPr>
        <p:txBody>
          <a:bodyPr/>
          <a:lstStyle/>
          <a:p>
            <a:r>
              <a:rPr lang="en-US" sz="4400" dirty="0">
                <a:solidFill>
                  <a:srgbClr val="0070C0"/>
                </a:solidFill>
              </a:rPr>
              <a:t>Built-In </a:t>
            </a:r>
            <a:r>
              <a:rPr lang="en-US" sz="4400" dirty="0" err="1">
                <a:solidFill>
                  <a:srgbClr val="0070C0"/>
                </a:solidFill>
              </a:rPr>
              <a:t>Middlewares</a:t>
            </a:r>
            <a:r>
              <a:rPr lang="en-US" sz="4400" dirty="0">
                <a:solidFill>
                  <a:srgbClr val="0070C0"/>
                </a:solidFill>
              </a:rPr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6800" y="6324600"/>
            <a:ext cx="7498080" cy="5334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2400" dirty="0"/>
              <a:t>Demo : - </a:t>
            </a:r>
            <a:r>
              <a:rPr lang="en-US" sz="2400" dirty="0" err="1"/>
              <a:t>Core_Staticfiles</a:t>
            </a:r>
            <a:endParaRPr lang="en-US" sz="2400" dirty="0"/>
          </a:p>
        </p:txBody>
      </p:sp>
      <p:sp>
        <p:nvSpPr>
          <p:cNvPr id="6" name="Content Placeholder 3"/>
          <p:cNvSpPr txBox="1">
            <a:spLocks/>
          </p:cNvSpPr>
          <p:nvPr/>
        </p:nvSpPr>
        <p:spPr>
          <a:xfrm>
            <a:off x="1066800" y="838200"/>
            <a:ext cx="7315200" cy="17526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365760" marR="0" lvl="0" indent="-283464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"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76400" y="2057400"/>
            <a:ext cx="37338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Content Placeholder 2"/>
          <p:cNvSpPr txBox="1">
            <a:spLocks/>
          </p:cNvSpPr>
          <p:nvPr/>
        </p:nvSpPr>
        <p:spPr>
          <a:xfrm>
            <a:off x="1066800" y="1143000"/>
            <a:ext cx="7498080" cy="5334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65760" marR="0" lvl="0" indent="-283464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Ordering of Middleware's </a:t>
            </a:r>
            <a:r>
              <a:rPr lang="en-US" sz="2400" dirty="0"/>
              <a:t>should be taken care of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76400" y="3810000"/>
            <a:ext cx="37338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0"/>
            <a:ext cx="7498080" cy="1143000"/>
          </a:xfrm>
        </p:spPr>
        <p:txBody>
          <a:bodyPr/>
          <a:lstStyle/>
          <a:p>
            <a:r>
              <a:rPr lang="en-US" sz="4400" dirty="0">
                <a:solidFill>
                  <a:srgbClr val="0070C0"/>
                </a:solidFill>
              </a:rPr>
              <a:t>Built-In </a:t>
            </a:r>
            <a:r>
              <a:rPr lang="en-US" sz="4400" dirty="0" err="1">
                <a:solidFill>
                  <a:srgbClr val="0070C0"/>
                </a:solidFill>
              </a:rPr>
              <a:t>Middlewares</a:t>
            </a:r>
            <a:r>
              <a:rPr lang="en-US" sz="4400" dirty="0">
                <a:solidFill>
                  <a:srgbClr val="0070C0"/>
                </a:solidFill>
              </a:rPr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6800" y="6324600"/>
            <a:ext cx="7498080" cy="5334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2400" dirty="0"/>
              <a:t>Demo : - </a:t>
            </a:r>
            <a:r>
              <a:rPr lang="en-US" sz="2400" dirty="0" err="1"/>
              <a:t>Core_Staticfiles</a:t>
            </a:r>
            <a:endParaRPr lang="en-US" sz="2400" dirty="0"/>
          </a:p>
        </p:txBody>
      </p:sp>
      <p:sp>
        <p:nvSpPr>
          <p:cNvPr id="6" name="Content Placeholder 3"/>
          <p:cNvSpPr txBox="1">
            <a:spLocks/>
          </p:cNvSpPr>
          <p:nvPr/>
        </p:nvSpPr>
        <p:spPr>
          <a:xfrm>
            <a:off x="1066800" y="838200"/>
            <a:ext cx="8077200" cy="12192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365760" marR="0" lvl="0" indent="-283464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"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1066800" y="1143000"/>
            <a:ext cx="8077200" cy="8382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365760" lvl="0" indent="-283464">
              <a:spcBef>
                <a:spcPts val="600"/>
              </a:spcBef>
              <a:buClr>
                <a:schemeClr val="accent1"/>
              </a:buClr>
              <a:buSzPct val="80000"/>
            </a:pPr>
            <a:r>
              <a:rPr lang="en-US" sz="2400" dirty="0"/>
              <a:t> Set any other file as default file apart from “Default.html”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3000" y="4114800"/>
            <a:ext cx="7620000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0" name="Content Placeholder 3"/>
          <p:cNvSpPr txBox="1">
            <a:spLocks/>
          </p:cNvSpPr>
          <p:nvPr/>
        </p:nvSpPr>
        <p:spPr>
          <a:xfrm>
            <a:off x="1143000" y="2286000"/>
            <a:ext cx="7315200" cy="6858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365760" marR="0" lvl="0" indent="-283464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"/>
              <a:tabLst/>
              <a:defRPr/>
            </a:pPr>
            <a:r>
              <a:rPr lang="en-US" sz="2400" b="1" dirty="0" err="1"/>
              <a:t>DefaultFileOptions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:- </a:t>
            </a:r>
            <a:r>
              <a:rPr lang="en-US" sz="2400" dirty="0"/>
              <a:t>used to set default files</a:t>
            </a:r>
          </a:p>
          <a:p>
            <a:pPr marL="365760" marR="0" lvl="0" indent="-283464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"/>
              <a:tabLst/>
              <a:defRPr/>
            </a:pPr>
            <a:endParaRPr lang="en-US" sz="2400" dirty="0"/>
          </a:p>
          <a:p>
            <a:pPr marL="365760" lvl="0" indent="-283464">
              <a:spcBef>
                <a:spcPts val="600"/>
              </a:spcBef>
              <a:buClr>
                <a:schemeClr val="accent1"/>
              </a:buClr>
              <a:buSzPct val="80000"/>
            </a:pPr>
            <a:r>
              <a:rPr lang="en-US" sz="2400" dirty="0"/>
              <a:t>   </a:t>
            </a:r>
          </a:p>
          <a:p>
            <a:pPr marL="365760" lvl="0" indent="-283464">
              <a:spcBef>
                <a:spcPts val="600"/>
              </a:spcBef>
              <a:buClr>
                <a:schemeClr val="accent1"/>
              </a:buClr>
              <a:buSzPct val="80000"/>
            </a:pPr>
            <a:r>
              <a:rPr lang="en-US" sz="2400" dirty="0"/>
              <a:t>  </a:t>
            </a:r>
          </a:p>
          <a:p>
            <a:pPr marL="365760" lvl="0" indent="-283464">
              <a:spcBef>
                <a:spcPts val="600"/>
              </a:spcBef>
              <a:buClr>
                <a:schemeClr val="accent1"/>
              </a:buClr>
              <a:buSzPct val="80000"/>
            </a:pPr>
            <a:endParaRPr lang="en-US" sz="2400" dirty="0"/>
          </a:p>
          <a:p>
            <a:pPr marL="365760" lvl="0" indent="-283464">
              <a:spcBef>
                <a:spcPts val="600"/>
              </a:spcBef>
              <a:buClr>
                <a:schemeClr val="accent1"/>
              </a:buClr>
              <a:buSzPct val="80000"/>
            </a:pPr>
            <a:endParaRPr lang="en-US" sz="2400" dirty="0"/>
          </a:p>
          <a:p>
            <a:pPr marL="365760" lvl="0" indent="-283464">
              <a:spcBef>
                <a:spcPts val="600"/>
              </a:spcBef>
              <a:buClr>
                <a:schemeClr val="accent1"/>
              </a:buClr>
              <a:buSzPct val="80000"/>
            </a:pPr>
            <a:endParaRPr lang="en-US" sz="2400" dirty="0"/>
          </a:p>
          <a:p>
            <a:pPr marL="365760" lvl="0" indent="-283464">
              <a:spcBef>
                <a:spcPts val="600"/>
              </a:spcBef>
              <a:buClr>
                <a:schemeClr val="accent1"/>
              </a:buClr>
              <a:buSzPct val="80000"/>
            </a:pPr>
            <a:endParaRPr lang="en-US" sz="2400" dirty="0"/>
          </a:p>
          <a:p>
            <a:pPr marL="365760" lvl="0" indent="-283464">
              <a:spcBef>
                <a:spcPts val="600"/>
              </a:spcBef>
              <a:buClr>
                <a:schemeClr val="accent1"/>
              </a:buClr>
              <a:buSzPct val="80000"/>
            </a:pPr>
            <a:endParaRPr lang="en-US" sz="2400" dirty="0"/>
          </a:p>
          <a:p>
            <a:pPr marL="365760" lvl="0" indent="-283464">
              <a:spcBef>
                <a:spcPts val="600"/>
              </a:spcBef>
              <a:buClr>
                <a:schemeClr val="accent1"/>
              </a:buClr>
              <a:buSzPct val="80000"/>
            </a:pPr>
            <a:endParaRPr lang="en-US" sz="2400" dirty="0"/>
          </a:p>
          <a:p>
            <a:pPr marL="365760" lvl="0" indent="-283464">
              <a:spcBef>
                <a:spcPts val="600"/>
              </a:spcBef>
              <a:buClr>
                <a:schemeClr val="accent1"/>
              </a:buClr>
              <a:buSzPct val="80000"/>
            </a:pPr>
            <a:endParaRPr lang="en-US" sz="2400" dirty="0"/>
          </a:p>
          <a:p>
            <a:pPr marL="365760" lvl="0" indent="-283464">
              <a:spcBef>
                <a:spcPts val="600"/>
              </a:spcBef>
              <a:buClr>
                <a:schemeClr val="accent1"/>
              </a:buClr>
              <a:buSzPct val="80000"/>
            </a:pPr>
            <a:r>
              <a:rPr lang="en-US" sz="2400" dirty="0"/>
              <a:t>   </a:t>
            </a:r>
          </a:p>
          <a:p>
            <a:pPr marL="365760" marR="0" lvl="0" indent="-283464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  </a:t>
            </a:r>
          </a:p>
          <a:p>
            <a:pPr marL="365760" marR="0" lvl="0" indent="-283464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65760" marR="0" lvl="0" indent="-283464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</a:p>
          <a:p>
            <a:pPr marL="365760" marR="0" lvl="0" indent="-283464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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65760" marR="0" lvl="0" indent="-283464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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65760" marR="0" lvl="0" indent="-283464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"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90600" y="4267200"/>
            <a:ext cx="7772400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Rectangle 9"/>
          <p:cNvSpPr/>
          <p:nvPr/>
        </p:nvSpPr>
        <p:spPr>
          <a:xfrm>
            <a:off x="1447800" y="2057400"/>
            <a:ext cx="3276600" cy="2057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1752600" y="3276600"/>
            <a:ext cx="23622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0"/>
            <a:ext cx="8153400" cy="1143000"/>
          </a:xfrm>
        </p:spPr>
        <p:txBody>
          <a:bodyPr>
            <a:normAutofit fontScale="90000"/>
          </a:bodyPr>
          <a:lstStyle/>
          <a:p>
            <a:r>
              <a:rPr lang="en-US" sz="4400" dirty="0">
                <a:solidFill>
                  <a:srgbClr val="0070C0"/>
                </a:solidFill>
              </a:rPr>
              <a:t>Built-In </a:t>
            </a:r>
            <a:r>
              <a:rPr lang="en-US" sz="4400" dirty="0" err="1">
                <a:solidFill>
                  <a:srgbClr val="0070C0"/>
                </a:solidFill>
              </a:rPr>
              <a:t>Middlewares</a:t>
            </a:r>
            <a:r>
              <a:rPr lang="en-US" sz="4400" dirty="0">
                <a:solidFill>
                  <a:srgbClr val="0070C0"/>
                </a:solidFill>
              </a:rPr>
              <a:t> (</a:t>
            </a:r>
            <a:r>
              <a:rPr lang="en-US" sz="4400" dirty="0" err="1">
                <a:solidFill>
                  <a:srgbClr val="0070C0"/>
                </a:solidFill>
              </a:rPr>
              <a:t>UseFileServer</a:t>
            </a:r>
            <a:r>
              <a:rPr lang="en-US" sz="4400" dirty="0">
                <a:solidFill>
                  <a:srgbClr val="0070C0"/>
                </a:solidFill>
              </a:rPr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6800" y="6324600"/>
            <a:ext cx="7498080" cy="5334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2400" dirty="0"/>
              <a:t>Demo : - </a:t>
            </a:r>
            <a:r>
              <a:rPr lang="en-US" sz="2400" dirty="0" err="1"/>
              <a:t>Core_Staticfiles</a:t>
            </a:r>
            <a:endParaRPr lang="en-US" sz="2400" dirty="0"/>
          </a:p>
        </p:txBody>
      </p:sp>
      <p:sp>
        <p:nvSpPr>
          <p:cNvPr id="6" name="Content Placeholder 3"/>
          <p:cNvSpPr txBox="1">
            <a:spLocks/>
          </p:cNvSpPr>
          <p:nvPr/>
        </p:nvSpPr>
        <p:spPr>
          <a:xfrm>
            <a:off x="1066800" y="838200"/>
            <a:ext cx="7315200" cy="32766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marL="365760" indent="-283464"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</a:pPr>
            <a:r>
              <a:rPr lang="en-US" sz="2400" b="1" dirty="0" err="1"/>
              <a:t>UseFileServer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:- </a:t>
            </a:r>
            <a:r>
              <a:rPr lang="en-US" sz="2400" dirty="0"/>
              <a:t>used to enable default and static files, such as HTML, JavaScript, CSS and graphics files.</a:t>
            </a:r>
          </a:p>
          <a:p>
            <a:pPr marL="365760" lvl="0" indent="-283464">
              <a:spcBef>
                <a:spcPts val="600"/>
              </a:spcBef>
              <a:buClr>
                <a:schemeClr val="accent1"/>
              </a:buClr>
              <a:buSzPct val="80000"/>
            </a:pPr>
            <a:r>
              <a:rPr lang="en-US" sz="2400" dirty="0"/>
              <a:t>    Middleware :- </a:t>
            </a:r>
            <a:r>
              <a:rPr lang="en-US" sz="2400" b="1" dirty="0" err="1"/>
              <a:t>UseFileServer</a:t>
            </a:r>
            <a:r>
              <a:rPr lang="en-US" sz="2400" dirty="0"/>
              <a:t>()</a:t>
            </a:r>
          </a:p>
          <a:p>
            <a:pPr marL="365760" lvl="0" indent="-283464">
              <a:spcBef>
                <a:spcPts val="600"/>
              </a:spcBef>
              <a:buClr>
                <a:schemeClr val="accent1"/>
              </a:buClr>
              <a:buSzPct val="80000"/>
            </a:pPr>
            <a:r>
              <a:rPr lang="en-US" sz="2400" dirty="0"/>
              <a:t>       </a:t>
            </a:r>
            <a:r>
              <a:rPr lang="en-US" sz="2400" b="1" dirty="0" err="1"/>
              <a:t>UseDefaultFiles</a:t>
            </a:r>
            <a:r>
              <a:rPr lang="en-US" sz="2400" dirty="0"/>
              <a:t>()</a:t>
            </a:r>
          </a:p>
          <a:p>
            <a:pPr marL="365760" lvl="0" indent="-283464">
              <a:spcBef>
                <a:spcPts val="600"/>
              </a:spcBef>
              <a:buClr>
                <a:schemeClr val="accent1"/>
              </a:buClr>
              <a:buSzPct val="80000"/>
            </a:pPr>
            <a:r>
              <a:rPr lang="en-US" sz="2400" dirty="0"/>
              <a:t>       </a:t>
            </a:r>
          </a:p>
          <a:p>
            <a:pPr marL="365760" lvl="0" indent="-283464">
              <a:spcBef>
                <a:spcPts val="600"/>
              </a:spcBef>
              <a:buClr>
                <a:schemeClr val="accent1"/>
              </a:buClr>
              <a:buSzPct val="80000"/>
            </a:pPr>
            <a:endParaRPr lang="en-US" sz="2400" dirty="0"/>
          </a:p>
          <a:p>
            <a:pPr marL="365760" lvl="0" indent="-283464">
              <a:spcBef>
                <a:spcPts val="600"/>
              </a:spcBef>
              <a:buClr>
                <a:schemeClr val="accent1"/>
              </a:buClr>
              <a:buSzPct val="80000"/>
            </a:pPr>
            <a:r>
              <a:rPr lang="en-US" sz="2400" b="1" dirty="0"/>
              <a:t>       </a:t>
            </a:r>
            <a:r>
              <a:rPr lang="en-US" sz="2400" b="1" dirty="0" err="1"/>
              <a:t>UseStaticFiles</a:t>
            </a:r>
            <a:r>
              <a:rPr lang="en-US" sz="2400" dirty="0"/>
              <a:t>()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65760" marR="0" lvl="0" indent="-283464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</a:p>
          <a:p>
            <a:pPr marL="365760" marR="0" lvl="0" indent="-283464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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65760" marR="0" lvl="0" indent="-283464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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65760" marR="0" lvl="0" indent="-283464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"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Cross 7"/>
          <p:cNvSpPr/>
          <p:nvPr/>
        </p:nvSpPr>
        <p:spPr>
          <a:xfrm>
            <a:off x="2514600" y="2514600"/>
            <a:ext cx="609600" cy="685800"/>
          </a:xfrm>
          <a:prstGeom prst="plus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Left Arrow 15"/>
          <p:cNvSpPr/>
          <p:nvPr/>
        </p:nvSpPr>
        <p:spPr>
          <a:xfrm>
            <a:off x="5105400" y="5334000"/>
            <a:ext cx="2438400" cy="228600"/>
          </a:xfrm>
          <a:prstGeom prst="lef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Bevel 13"/>
          <p:cNvSpPr/>
          <p:nvPr/>
        </p:nvSpPr>
        <p:spPr>
          <a:xfrm>
            <a:off x="1600200" y="3048000"/>
            <a:ext cx="4267200" cy="762000"/>
          </a:xfrm>
          <a:prstGeom prst="bevel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Bevel 11"/>
          <p:cNvSpPr/>
          <p:nvPr/>
        </p:nvSpPr>
        <p:spPr>
          <a:xfrm>
            <a:off x="4495800" y="990600"/>
            <a:ext cx="4038600" cy="533400"/>
          </a:xfrm>
          <a:prstGeom prst="bevel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0"/>
            <a:ext cx="7498080" cy="1143000"/>
          </a:xfrm>
        </p:spPr>
        <p:txBody>
          <a:bodyPr/>
          <a:lstStyle/>
          <a:p>
            <a:r>
              <a:rPr lang="en-US" sz="4400" dirty="0">
                <a:solidFill>
                  <a:srgbClr val="0070C0"/>
                </a:solidFill>
              </a:rPr>
              <a:t>Built-In </a:t>
            </a:r>
            <a:r>
              <a:rPr lang="en-US" sz="4400" dirty="0" err="1">
                <a:solidFill>
                  <a:srgbClr val="0070C0"/>
                </a:solidFill>
              </a:rPr>
              <a:t>Middlewares</a:t>
            </a:r>
            <a:r>
              <a:rPr lang="en-US" sz="4400" dirty="0">
                <a:solidFill>
                  <a:srgbClr val="0070C0"/>
                </a:solidFill>
              </a:rPr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6800" y="6324600"/>
            <a:ext cx="7498080" cy="5334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2400" dirty="0"/>
              <a:t>Demo : - </a:t>
            </a:r>
            <a:r>
              <a:rPr lang="en-US" sz="2400" dirty="0" err="1"/>
              <a:t>Core_Staticfiles</a:t>
            </a:r>
            <a:endParaRPr lang="en-US" sz="2400" dirty="0"/>
          </a:p>
        </p:txBody>
      </p:sp>
      <p:sp>
        <p:nvSpPr>
          <p:cNvPr id="11" name="Content Placeholder 3"/>
          <p:cNvSpPr txBox="1">
            <a:spLocks/>
          </p:cNvSpPr>
          <p:nvPr/>
        </p:nvSpPr>
        <p:spPr>
          <a:xfrm>
            <a:off x="1066800" y="990600"/>
            <a:ext cx="7498080" cy="52578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365760" marR="0" lvl="0" indent="-283464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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Naming Convention :-     &lt;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Use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&gt;&lt;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MiddlewareName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&gt;();</a:t>
            </a:r>
          </a:p>
          <a:p>
            <a:pPr marL="365760" lvl="0" indent="-283464">
              <a:spcBef>
                <a:spcPts val="600"/>
              </a:spcBef>
              <a:buClr>
                <a:schemeClr val="accent1"/>
              </a:buClr>
              <a:buSzPct val="80000"/>
            </a:pPr>
            <a:r>
              <a:rPr lang="en-US" sz="2400" dirty="0"/>
              <a:t>    </a:t>
            </a:r>
            <a:r>
              <a:rPr lang="en-US" sz="2400" dirty="0" err="1"/>
              <a:t>E.g</a:t>
            </a:r>
            <a:r>
              <a:rPr lang="en-US" sz="2400" dirty="0"/>
              <a:t>:-   </a:t>
            </a:r>
            <a:r>
              <a:rPr lang="en-US" sz="2400" dirty="0" err="1">
                <a:solidFill>
                  <a:srgbClr val="FF0000"/>
                </a:solidFill>
              </a:rPr>
              <a:t>Use</a:t>
            </a:r>
            <a:r>
              <a:rPr lang="en-US" sz="2400" dirty="0" err="1">
                <a:solidFill>
                  <a:srgbClr val="002060"/>
                </a:solidFill>
              </a:rPr>
              <a:t>FileServer</a:t>
            </a:r>
            <a:r>
              <a:rPr lang="en-US" sz="2400" dirty="0"/>
              <a:t>();</a:t>
            </a:r>
          </a:p>
          <a:p>
            <a:pPr marL="365760" lvl="0" indent="-283464">
              <a:spcBef>
                <a:spcPts val="600"/>
              </a:spcBef>
              <a:buClr>
                <a:schemeClr val="accent1"/>
              </a:buClr>
              <a:buSzPct val="80000"/>
            </a:pPr>
            <a:endParaRPr lang="en-US" sz="2400" dirty="0"/>
          </a:p>
          <a:p>
            <a:pPr marL="365760" lvl="0" indent="-283464"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/>
            </a:pPr>
            <a:r>
              <a:rPr lang="en-US" sz="2400" dirty="0"/>
              <a:t>To customize Middleware options :-</a:t>
            </a:r>
          </a:p>
          <a:p>
            <a:pPr marL="365760" lvl="0" indent="-283464"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/>
            </a:pPr>
            <a:endParaRPr lang="en-US" sz="2400" dirty="0"/>
          </a:p>
          <a:p>
            <a:pPr marL="365760" lvl="0" indent="-283464">
              <a:spcBef>
                <a:spcPts val="600"/>
              </a:spcBef>
              <a:buClr>
                <a:schemeClr val="accent1"/>
              </a:buClr>
              <a:buSzPct val="80000"/>
              <a:defRPr/>
            </a:pPr>
            <a:r>
              <a:rPr lang="en-US" sz="2400" dirty="0"/>
              <a:t>     &lt;</a:t>
            </a:r>
            <a:r>
              <a:rPr lang="en-US" sz="2400" dirty="0" err="1">
                <a:solidFill>
                  <a:srgbClr val="002060"/>
                </a:solidFill>
              </a:rPr>
              <a:t>MiddlewareName</a:t>
            </a:r>
            <a:r>
              <a:rPr lang="en-US" sz="2400" dirty="0"/>
              <a:t>&gt;&lt;</a:t>
            </a:r>
            <a:r>
              <a:rPr lang="en-US" sz="2400" dirty="0">
                <a:solidFill>
                  <a:srgbClr val="C00000"/>
                </a:solidFill>
              </a:rPr>
              <a:t>Options</a:t>
            </a:r>
            <a:r>
              <a:rPr lang="en-US" sz="2400" dirty="0"/>
              <a:t>&gt;</a:t>
            </a:r>
          </a:p>
          <a:p>
            <a:pPr marL="365760" lvl="0" indent="-283464">
              <a:spcBef>
                <a:spcPts val="600"/>
              </a:spcBef>
              <a:buClr>
                <a:schemeClr val="accent1"/>
              </a:buClr>
              <a:buSzPct val="80000"/>
              <a:defRPr/>
            </a:pPr>
            <a:endParaRPr lang="en-US" sz="2400" dirty="0"/>
          </a:p>
          <a:p>
            <a:pPr marL="365760" lvl="0" indent="-283464">
              <a:spcBef>
                <a:spcPts val="600"/>
              </a:spcBef>
              <a:buClr>
                <a:schemeClr val="accent1"/>
              </a:buClr>
              <a:buSzPct val="80000"/>
              <a:defRPr/>
            </a:pPr>
            <a:r>
              <a:rPr lang="en-US" sz="2400" dirty="0"/>
              <a:t>    </a:t>
            </a:r>
            <a:r>
              <a:rPr lang="en-US" sz="2400" dirty="0" err="1"/>
              <a:t>E.g</a:t>
            </a:r>
            <a:r>
              <a:rPr lang="en-US" sz="2400" dirty="0"/>
              <a:t>:-    </a:t>
            </a:r>
            <a:r>
              <a:rPr lang="en-US" sz="2400" dirty="0" err="1">
                <a:solidFill>
                  <a:srgbClr val="002060"/>
                </a:solidFill>
              </a:rPr>
              <a:t>FileServer</a:t>
            </a:r>
            <a:r>
              <a:rPr lang="en-US" sz="2400" dirty="0" err="1">
                <a:solidFill>
                  <a:srgbClr val="C00000"/>
                </a:solidFill>
              </a:rPr>
              <a:t>Options</a:t>
            </a:r>
            <a:endParaRPr lang="en-US" sz="2400" dirty="0">
              <a:solidFill>
                <a:srgbClr val="C00000"/>
              </a:solidFill>
            </a:endParaRPr>
          </a:p>
          <a:p>
            <a:pPr marL="365760" lvl="0" indent="-283464">
              <a:spcBef>
                <a:spcPts val="600"/>
              </a:spcBef>
              <a:buClr>
                <a:schemeClr val="accent1"/>
              </a:buClr>
              <a:buSzPct val="80000"/>
              <a:defRPr/>
            </a:pPr>
            <a:r>
              <a:rPr lang="en-US" sz="2400" dirty="0"/>
              <a:t>              </a:t>
            </a:r>
            <a:r>
              <a:rPr lang="en-US" sz="2400" dirty="0" err="1">
                <a:solidFill>
                  <a:srgbClr val="002060"/>
                </a:solidFill>
              </a:rPr>
              <a:t>DefaultFiles</a:t>
            </a:r>
            <a:r>
              <a:rPr lang="en-US" sz="2400" dirty="0" err="1">
                <a:solidFill>
                  <a:srgbClr val="C00000"/>
                </a:solidFill>
              </a:rPr>
              <a:t>Options</a:t>
            </a:r>
            <a:endParaRPr lang="en-US" sz="2400" dirty="0">
              <a:solidFill>
                <a:srgbClr val="C00000"/>
              </a:solidFill>
            </a:endParaRPr>
          </a:p>
          <a:p>
            <a:pPr marL="365760" lvl="0" indent="-283464">
              <a:spcBef>
                <a:spcPts val="600"/>
              </a:spcBef>
              <a:buClr>
                <a:schemeClr val="accent1"/>
              </a:buClr>
              <a:buSzPct val="80000"/>
            </a:pPr>
            <a:endParaRPr lang="en-US" sz="2400" dirty="0"/>
          </a:p>
          <a:p>
            <a:r>
              <a:rPr lang="en-US" sz="2400" dirty="0"/>
              <a:t>  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65760" lvl="0" indent="-283464">
              <a:spcBef>
                <a:spcPts val="600"/>
              </a:spcBef>
              <a:buClr>
                <a:schemeClr val="accent1"/>
              </a:buClr>
              <a:buSzPct val="80000"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65760" marR="0" lvl="0" indent="-283464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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65760" marR="0" lvl="0" indent="-283464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</a:p>
          <a:p>
            <a:pPr marL="365760" marR="0" lvl="0" indent="-283464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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65760" marR="0" lvl="0" indent="-283464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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65760" marR="0" lvl="0" indent="-283464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"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0"/>
            <a:ext cx="7498080" cy="1143000"/>
          </a:xfrm>
        </p:spPr>
        <p:txBody>
          <a:bodyPr>
            <a:normAutofit fontScale="90000"/>
          </a:bodyPr>
          <a:lstStyle/>
          <a:p>
            <a:r>
              <a:rPr lang="en-US" sz="3600" dirty="0">
                <a:solidFill>
                  <a:srgbClr val="0070C0"/>
                </a:solidFill>
              </a:rPr>
              <a:t>Features of .NET Core?</a:t>
            </a:r>
            <a:r>
              <a:rPr lang="en-US" sz="3600" dirty="0"/>
              <a:t/>
            </a:r>
            <a:br>
              <a:rPr lang="en-US" sz="3600" dirty="0"/>
            </a:b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4038600"/>
            <a:ext cx="5410200" cy="2667000"/>
          </a:xfrm>
        </p:spPr>
        <p:txBody>
          <a:bodyPr>
            <a:normAutofit/>
          </a:bodyPr>
          <a:lstStyle/>
          <a:p>
            <a:r>
              <a:rPr lang="en-US" sz="2400" dirty="0"/>
              <a:t>Free and Open Source.</a:t>
            </a:r>
          </a:p>
          <a:p>
            <a:r>
              <a:rPr lang="en-US" sz="2400" dirty="0"/>
              <a:t>Cross-platform.</a:t>
            </a:r>
          </a:p>
          <a:p>
            <a:r>
              <a:rPr lang="en-US" sz="2400" dirty="0"/>
              <a:t>Container Support</a:t>
            </a:r>
          </a:p>
          <a:p>
            <a:r>
              <a:rPr lang="en-US" sz="2400" dirty="0"/>
              <a:t>High performance</a:t>
            </a:r>
          </a:p>
          <a:p>
            <a:r>
              <a:rPr lang="en-US" sz="2400" dirty="0"/>
              <a:t>Multiple environments mode</a:t>
            </a:r>
          </a:p>
          <a:p>
            <a:r>
              <a:rPr lang="en-US" sz="2400" dirty="0"/>
              <a:t>Dependency Injection</a:t>
            </a:r>
          </a:p>
          <a:p>
            <a:endParaRPr lang="en-US" sz="2400" dirty="0"/>
          </a:p>
          <a:p>
            <a:pPr>
              <a:buNone/>
            </a:pPr>
            <a:endParaRPr lang="en-US" sz="2400" dirty="0"/>
          </a:p>
        </p:txBody>
      </p:sp>
      <p:pic>
        <p:nvPicPr>
          <p:cNvPr id="57346" name="Picture 2" descr="https://miro.medium.com/max/2000/1*rc4teR7QzFd4PmIA2vvV3w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19200" y="533400"/>
            <a:ext cx="7772400" cy="3429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0"/>
            <a:ext cx="7498080" cy="1143000"/>
          </a:xfrm>
        </p:spPr>
        <p:txBody>
          <a:bodyPr/>
          <a:lstStyle/>
          <a:p>
            <a:r>
              <a:rPr lang="en-US" sz="4000" dirty="0">
                <a:solidFill>
                  <a:srgbClr val="0070C0"/>
                </a:solidFill>
              </a:rPr>
              <a:t>Built-In </a:t>
            </a:r>
            <a:r>
              <a:rPr lang="en-US" sz="4000" dirty="0" err="1">
                <a:solidFill>
                  <a:srgbClr val="0070C0"/>
                </a:solidFill>
              </a:rPr>
              <a:t>Middlewares</a:t>
            </a:r>
            <a:r>
              <a:rPr lang="en-US" sz="4000" dirty="0">
                <a:solidFill>
                  <a:srgbClr val="0070C0"/>
                </a:solidFill>
              </a:rPr>
              <a:t> 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143000" y="914400"/>
            <a:ext cx="7848600" cy="1981200"/>
          </a:xfrm>
        </p:spPr>
        <p:txBody>
          <a:bodyPr>
            <a:noAutofit/>
          </a:bodyPr>
          <a:lstStyle/>
          <a:p>
            <a:r>
              <a:rPr lang="en-US" sz="2400" b="1" dirty="0" err="1"/>
              <a:t>UseDeveloperExceptionPage</a:t>
            </a:r>
            <a:r>
              <a:rPr lang="en-US" sz="2400" dirty="0"/>
              <a:t> </a:t>
            </a:r>
            <a:r>
              <a:rPr lang="en-US" sz="2400" b="1" dirty="0"/>
              <a:t>:- </a:t>
            </a:r>
            <a:r>
              <a:rPr lang="en-US" sz="2400" dirty="0"/>
              <a:t>used to display exception details like stack trace, query string, cookies etc..</a:t>
            </a:r>
          </a:p>
          <a:p>
            <a:r>
              <a:rPr lang="en-US" sz="2400" dirty="0"/>
              <a:t>Should be Plugged in pipeline as early as possible</a:t>
            </a:r>
          </a:p>
          <a:p>
            <a:pPr>
              <a:buNone/>
            </a:pPr>
            <a:r>
              <a:rPr lang="en-US" sz="2400" dirty="0"/>
              <a:t> 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b="1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19200" y="2971800"/>
            <a:ext cx="76200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Left Arrow 6"/>
          <p:cNvSpPr/>
          <p:nvPr/>
        </p:nvSpPr>
        <p:spPr>
          <a:xfrm>
            <a:off x="5257800" y="4191000"/>
            <a:ext cx="2590800" cy="152400"/>
          </a:xfrm>
          <a:prstGeom prst="lef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990600" y="6324600"/>
            <a:ext cx="7498080" cy="5334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65760" marR="0" lvl="0" indent="-283464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Demo : - Core_Staticfiles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0"/>
            <a:ext cx="7498080" cy="1143000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0070C0"/>
                </a:solidFill>
              </a:rPr>
              <a:t>Setup MVC in ASP.NET CORE</a:t>
            </a:r>
            <a:endParaRPr lang="en-US" sz="32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143000" y="914400"/>
            <a:ext cx="7498080" cy="2667000"/>
          </a:xfrm>
        </p:spPr>
        <p:txBody>
          <a:bodyPr>
            <a:normAutofit fontScale="85000" lnSpcReduction="20000"/>
          </a:bodyPr>
          <a:lstStyle/>
          <a:p>
            <a:r>
              <a:rPr lang="en-US" sz="2400" dirty="0"/>
              <a:t>2  steps : -</a:t>
            </a:r>
          </a:p>
          <a:p>
            <a:pPr>
              <a:buNone/>
            </a:pPr>
            <a:endParaRPr lang="en-US" sz="2400" dirty="0"/>
          </a:p>
          <a:p>
            <a:pPr>
              <a:buNone/>
            </a:pPr>
            <a:r>
              <a:rPr lang="en-US" sz="2400" dirty="0"/>
              <a:t>1 ) Add MVC services </a:t>
            </a:r>
          </a:p>
          <a:p>
            <a:pPr>
              <a:buNone/>
            </a:pPr>
            <a:endParaRPr lang="en-US" sz="2400" dirty="0"/>
          </a:p>
          <a:p>
            <a:pPr>
              <a:buNone/>
            </a:pPr>
            <a:endParaRPr lang="en-US" sz="2400" dirty="0"/>
          </a:p>
          <a:p>
            <a:pPr>
              <a:buNone/>
            </a:pPr>
            <a:endParaRPr lang="en-US" sz="2400" dirty="0"/>
          </a:p>
          <a:p>
            <a:pPr>
              <a:buNone/>
            </a:pPr>
            <a:endParaRPr lang="en-US" sz="2400" dirty="0"/>
          </a:p>
          <a:p>
            <a:pPr>
              <a:buNone/>
            </a:pPr>
            <a:r>
              <a:rPr lang="en-US" sz="2400" dirty="0"/>
              <a:t>2) Add MVC Middleware</a:t>
            </a:r>
          </a:p>
          <a:p>
            <a:endParaRPr lang="en-US" sz="2400" dirty="0"/>
          </a:p>
          <a:p>
            <a:endParaRPr lang="en-US" sz="2400" b="1" dirty="0"/>
          </a:p>
        </p:txBody>
      </p:sp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28800" y="1828800"/>
            <a:ext cx="6029325" cy="1038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76400" y="3505200"/>
            <a:ext cx="7277100" cy="2790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Rectangle 8"/>
          <p:cNvSpPr/>
          <p:nvPr/>
        </p:nvSpPr>
        <p:spPr>
          <a:xfrm>
            <a:off x="1371600" y="6248400"/>
            <a:ext cx="4038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Demo :-</a:t>
            </a:r>
            <a:r>
              <a:rPr lang="en-US" sz="2400" dirty="0"/>
              <a:t> </a:t>
            </a:r>
            <a:r>
              <a:rPr lang="en-US" sz="2400" dirty="0" err="1"/>
              <a:t>core_MVC_Setup</a:t>
            </a:r>
            <a:endParaRPr lang="en-US" sz="2400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0"/>
            <a:ext cx="7498080" cy="762000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0070C0"/>
                </a:solidFill>
              </a:rPr>
              <a:t>Routing</a:t>
            </a:r>
            <a:endParaRPr lang="en-US" sz="3200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143000" y="609600"/>
            <a:ext cx="6663806" cy="266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95400" y="3810000"/>
            <a:ext cx="6181725" cy="2733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Rectangle 10"/>
          <p:cNvSpPr/>
          <p:nvPr/>
        </p:nvSpPr>
        <p:spPr>
          <a:xfrm>
            <a:off x="1219200" y="3352800"/>
            <a:ext cx="4038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Attribute routing :- 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066800" y="3657600"/>
            <a:ext cx="7848600" cy="22098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0"/>
            <a:ext cx="7498080" cy="762000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0070C0"/>
                </a:solidFill>
              </a:rPr>
              <a:t>Tag helpers</a:t>
            </a:r>
            <a:endParaRPr lang="en-US" sz="3200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066800" y="685800"/>
            <a:ext cx="7924800" cy="5715000"/>
          </a:xfrm>
        </p:spPr>
        <p:txBody>
          <a:bodyPr>
            <a:normAutofit/>
          </a:bodyPr>
          <a:lstStyle/>
          <a:p>
            <a:r>
              <a:rPr lang="en-US" sz="2400" dirty="0"/>
              <a:t>Creating and rendering HTML elements in Razor files</a:t>
            </a:r>
          </a:p>
          <a:p>
            <a:r>
              <a:rPr lang="en-US" sz="2400" dirty="0"/>
              <a:t> Built-in Tag Helpers :- forms, labels etc.</a:t>
            </a:r>
          </a:p>
          <a:p>
            <a:r>
              <a:rPr lang="en-US" sz="2400" dirty="0"/>
              <a:t>Tag Helpers reduce the explicit transitions between HTML and C# in Razor views.</a:t>
            </a:r>
          </a:p>
          <a:p>
            <a:r>
              <a:rPr lang="en-US" sz="2400" dirty="0"/>
              <a:t>Import &lt;TAG HELPERS&gt; :-</a:t>
            </a:r>
          </a:p>
          <a:p>
            <a:pPr>
              <a:buNone/>
            </a:pPr>
            <a:r>
              <a:rPr lang="en-US" sz="2400" dirty="0"/>
              <a:t>    </a:t>
            </a:r>
          </a:p>
          <a:p>
            <a:pPr>
              <a:buNone/>
            </a:pPr>
            <a:r>
              <a:rPr lang="en-US" sz="2400" dirty="0"/>
              <a:t>  </a:t>
            </a:r>
          </a:p>
          <a:p>
            <a:pPr>
              <a:buNone/>
            </a:pPr>
            <a:r>
              <a:rPr lang="en-US" sz="2400" dirty="0"/>
              <a:t>@</a:t>
            </a:r>
            <a:r>
              <a:rPr lang="en-US" sz="2400" dirty="0" err="1"/>
              <a:t>addTageHelper</a:t>
            </a:r>
            <a:r>
              <a:rPr lang="en-US" sz="2400" dirty="0"/>
              <a:t> :- Directive</a:t>
            </a:r>
          </a:p>
          <a:p>
            <a:pPr>
              <a:buNone/>
            </a:pPr>
            <a:r>
              <a:rPr lang="en-US" sz="2400" dirty="0"/>
              <a:t>   *  :-  All Tag helpers</a:t>
            </a:r>
          </a:p>
          <a:p>
            <a:pPr>
              <a:buNone/>
            </a:pPr>
            <a:r>
              <a:rPr lang="en-US" sz="2400" dirty="0"/>
              <a:t> </a:t>
            </a:r>
            <a:r>
              <a:rPr lang="en-US" sz="2400" dirty="0" err="1"/>
              <a:t>Microsoft.AspNetCore.Mvc.TagHelpers</a:t>
            </a:r>
            <a:r>
              <a:rPr lang="en-US" sz="2400" dirty="0"/>
              <a:t>  :- Assembly name</a:t>
            </a:r>
          </a:p>
        </p:txBody>
      </p:sp>
      <p:sp>
        <p:nvSpPr>
          <p:cNvPr id="10" name="Rectangle 9"/>
          <p:cNvSpPr/>
          <p:nvPr/>
        </p:nvSpPr>
        <p:spPr>
          <a:xfrm>
            <a:off x="1066800" y="6488668"/>
            <a:ext cx="4038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Demo :- </a:t>
            </a:r>
            <a:r>
              <a:rPr lang="en-US" sz="2400" dirty="0" err="1"/>
              <a:t>core_MVC_Setup</a:t>
            </a:r>
            <a:endParaRPr lang="en-US" sz="2400" dirty="0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0" y="2895600"/>
            <a:ext cx="594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0"/>
            <a:ext cx="7498080" cy="762000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0070C0"/>
                </a:solidFill>
              </a:rPr>
              <a:t>Tag helpers</a:t>
            </a:r>
            <a:endParaRPr lang="en-US" sz="3200" dirty="0"/>
          </a:p>
        </p:txBody>
      </p:sp>
      <p:sp>
        <p:nvSpPr>
          <p:cNvPr id="10" name="Rectangle 9"/>
          <p:cNvSpPr/>
          <p:nvPr/>
        </p:nvSpPr>
        <p:spPr>
          <a:xfrm>
            <a:off x="1066800" y="6488668"/>
            <a:ext cx="4038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Demo :- </a:t>
            </a:r>
            <a:r>
              <a:rPr lang="en-US" dirty="0" err="1"/>
              <a:t>core_MVC_Setup</a:t>
            </a:r>
            <a:endParaRPr lang="en-US" dirty="0"/>
          </a:p>
        </p:txBody>
      </p:sp>
      <p:sp>
        <p:nvSpPr>
          <p:cNvPr id="7" name="Content Placeholder 5"/>
          <p:cNvSpPr>
            <a:spLocks noGrp="1"/>
          </p:cNvSpPr>
          <p:nvPr>
            <p:ph idx="1"/>
          </p:nvPr>
        </p:nvSpPr>
        <p:spPr>
          <a:xfrm>
            <a:off x="990600" y="609600"/>
            <a:ext cx="8153400" cy="5879068"/>
          </a:xfrm>
        </p:spPr>
        <p:txBody>
          <a:bodyPr>
            <a:normAutofit/>
          </a:bodyPr>
          <a:lstStyle/>
          <a:p>
            <a:r>
              <a:rPr lang="en-US" sz="2400" dirty="0"/>
              <a:t>Some  &lt;Tag Helpers&gt; examples :-</a:t>
            </a:r>
          </a:p>
          <a:p>
            <a:r>
              <a:rPr lang="en-US" sz="2400" b="1" dirty="0"/>
              <a:t>&lt;LINK Tag Helper&gt;</a:t>
            </a:r>
          </a:p>
          <a:p>
            <a:endParaRPr lang="en-US" sz="2400" b="1" dirty="0"/>
          </a:p>
          <a:p>
            <a:r>
              <a:rPr lang="en-US" sz="2400" b="1" dirty="0"/>
              <a:t>&lt;FORM Tag Helper&gt;</a:t>
            </a:r>
          </a:p>
          <a:p>
            <a:endParaRPr lang="en-US" sz="2400" b="1" dirty="0"/>
          </a:p>
          <a:p>
            <a:r>
              <a:rPr lang="en-US" sz="2400" b="1" dirty="0"/>
              <a:t>&lt;LABEL Tag Helper&gt;</a:t>
            </a:r>
          </a:p>
          <a:p>
            <a:endParaRPr lang="en-US" sz="2400" b="1" dirty="0"/>
          </a:p>
          <a:p>
            <a:r>
              <a:rPr lang="en-US" sz="2400" b="1" dirty="0"/>
              <a:t>&lt;INPUT  Tag Helper&gt;</a:t>
            </a:r>
          </a:p>
          <a:p>
            <a:endParaRPr lang="en-US" sz="2400" b="1" dirty="0"/>
          </a:p>
          <a:p>
            <a:r>
              <a:rPr lang="en-US" sz="2400" b="1" dirty="0"/>
              <a:t>&lt;LIST Tag Helper&gt;</a:t>
            </a:r>
          </a:p>
          <a:p>
            <a:endParaRPr lang="en-US" sz="2400" b="1" dirty="0"/>
          </a:p>
          <a:p>
            <a:r>
              <a:rPr lang="en-US" sz="2400" b="1" dirty="0"/>
              <a:t>&lt;VALIDATION Tag Helper&gt;</a:t>
            </a:r>
          </a:p>
          <a:p>
            <a:endParaRPr lang="en-US" sz="2400" b="1" dirty="0"/>
          </a:p>
          <a:p>
            <a:endParaRPr lang="en-US" sz="2400" b="1" dirty="0"/>
          </a:p>
        </p:txBody>
      </p:sp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66799" y="1523999"/>
            <a:ext cx="8077221" cy="3810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74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43000" y="2514600"/>
            <a:ext cx="8001000" cy="33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75" name="Picture 7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066800" y="3429000"/>
            <a:ext cx="7924800" cy="364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76" name="Picture 8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066800" y="4267200"/>
            <a:ext cx="7924800" cy="3193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77" name="Picture 9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143000" y="5181599"/>
            <a:ext cx="7772400" cy="304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81" name="Picture 13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1142999" y="6019800"/>
            <a:ext cx="7772401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066800" y="6488668"/>
            <a:ext cx="4038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Demo :- </a:t>
            </a:r>
            <a:r>
              <a:rPr lang="en-US" sz="2400" dirty="0" err="1"/>
              <a:t>core_MVC_Setup</a:t>
            </a:r>
            <a:endParaRPr lang="en-US" sz="2400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143000" y="762000"/>
            <a:ext cx="7543800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90600" y="0"/>
            <a:ext cx="5353050" cy="266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143000" y="457200"/>
            <a:ext cx="7696200" cy="2198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0"/>
            <a:ext cx="7498080" cy="762000"/>
          </a:xfrm>
        </p:spPr>
        <p:txBody>
          <a:bodyPr>
            <a:normAutofit/>
          </a:bodyPr>
          <a:lstStyle/>
          <a:p>
            <a:r>
              <a:rPr lang="en-US" sz="3200" dirty="0" err="1">
                <a:solidFill>
                  <a:srgbClr val="0070C0"/>
                </a:solidFill>
              </a:rPr>
              <a:t>.Net</a:t>
            </a:r>
            <a:r>
              <a:rPr lang="en-US" sz="3200" dirty="0">
                <a:solidFill>
                  <a:srgbClr val="0070C0"/>
                </a:solidFill>
              </a:rPr>
              <a:t> Core Dependency Injection</a:t>
            </a:r>
            <a:endParaRPr lang="en-US" sz="3200" dirty="0"/>
          </a:p>
        </p:txBody>
      </p:sp>
      <p:sp>
        <p:nvSpPr>
          <p:cNvPr id="10" name="Rectangle 9"/>
          <p:cNvSpPr/>
          <p:nvPr/>
        </p:nvSpPr>
        <p:spPr>
          <a:xfrm>
            <a:off x="1066800" y="6488668"/>
            <a:ext cx="4038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Demo :- </a:t>
            </a:r>
            <a:r>
              <a:rPr lang="en-US" dirty="0" err="1"/>
              <a:t>core_DI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066800" y="762000"/>
            <a:ext cx="8077200" cy="2743200"/>
          </a:xfrm>
        </p:spPr>
        <p:txBody>
          <a:bodyPr>
            <a:noAutofit/>
          </a:bodyPr>
          <a:lstStyle/>
          <a:p>
            <a:r>
              <a:rPr lang="en-US" sz="2400" dirty="0"/>
              <a:t>Loose Coupling</a:t>
            </a:r>
          </a:p>
          <a:p>
            <a:r>
              <a:rPr lang="en-US" sz="2400" dirty="0"/>
              <a:t>Easy to Test</a:t>
            </a:r>
          </a:p>
          <a:p>
            <a:pPr>
              <a:buNone/>
            </a:pPr>
            <a:r>
              <a:rPr lang="en-US" sz="2400" b="1" dirty="0"/>
              <a:t>Dependency Lifetimes : -</a:t>
            </a:r>
          </a:p>
          <a:p>
            <a:r>
              <a:rPr lang="en-US" sz="2400" b="1" dirty="0" err="1"/>
              <a:t>AddTransient</a:t>
            </a:r>
            <a:r>
              <a:rPr lang="en-US" sz="2400" dirty="0"/>
              <a:t> – Created every time they are requested</a:t>
            </a:r>
          </a:p>
          <a:p>
            <a:r>
              <a:rPr lang="en-US" sz="2400" b="1" dirty="0" err="1"/>
              <a:t>AddScoped</a:t>
            </a:r>
            <a:r>
              <a:rPr lang="en-US" sz="2400" dirty="0"/>
              <a:t> – Created once per request(scope). </a:t>
            </a:r>
          </a:p>
          <a:p>
            <a:r>
              <a:rPr lang="en-US" sz="2400" b="1" dirty="0" err="1"/>
              <a:t>AddSingleton</a:t>
            </a:r>
            <a:r>
              <a:rPr lang="en-US" sz="2400" dirty="0"/>
              <a:t> – Created only for the first request</a:t>
            </a:r>
          </a:p>
          <a:p>
            <a:pPr>
              <a:buNone/>
            </a:pPr>
            <a:endParaRPr lang="en-US" sz="2400" dirty="0"/>
          </a:p>
        </p:txBody>
      </p:sp>
      <p:pic>
        <p:nvPicPr>
          <p:cNvPr id="1026" name="Picture 2" descr="E:\Study\CORE\CORE\SingletonVSTransientVSscoped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19200" y="3429000"/>
            <a:ext cx="7391400" cy="29718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0"/>
            <a:ext cx="7498080" cy="1143000"/>
          </a:xfrm>
        </p:spPr>
        <p:txBody>
          <a:bodyPr/>
          <a:lstStyle/>
          <a:p>
            <a:r>
              <a:rPr lang="en-US" sz="4000" dirty="0">
                <a:solidFill>
                  <a:srgbClr val="0070C0"/>
                </a:solidFill>
              </a:rPr>
              <a:t>Exception Handling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6800" y="838200"/>
            <a:ext cx="8077200" cy="533400"/>
          </a:xfrm>
        </p:spPr>
        <p:txBody>
          <a:bodyPr>
            <a:normAutofit/>
          </a:bodyPr>
          <a:lstStyle/>
          <a:p>
            <a:r>
              <a:rPr lang="en-US" sz="2400" dirty="0"/>
              <a:t>Add Exception handling middleware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1600200"/>
            <a:ext cx="4114800" cy="381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2057400"/>
            <a:ext cx="8077200" cy="379822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084385" y="6465222"/>
            <a:ext cx="34992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Demo : - </a:t>
            </a:r>
            <a:r>
              <a:rPr lang="en-US" dirty="0" err="1"/>
              <a:t>Core_Exception_handling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64422144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0"/>
            <a:ext cx="7498080" cy="1143000"/>
          </a:xfrm>
        </p:spPr>
        <p:txBody>
          <a:bodyPr/>
          <a:lstStyle/>
          <a:p>
            <a:r>
              <a:rPr lang="en-US" sz="4000" dirty="0">
                <a:solidFill>
                  <a:srgbClr val="0070C0"/>
                </a:solidFill>
              </a:rPr>
              <a:t>Logging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6800" y="838200"/>
            <a:ext cx="8077200" cy="533400"/>
          </a:xfrm>
        </p:spPr>
        <p:txBody>
          <a:bodyPr>
            <a:normAutofit/>
          </a:bodyPr>
          <a:lstStyle/>
          <a:p>
            <a:r>
              <a:rPr lang="en-US" sz="2400" dirty="0"/>
              <a:t>Instance an instance of </a:t>
            </a:r>
            <a:r>
              <a:rPr lang="en-US" sz="2400" dirty="0" err="1"/>
              <a:t>ILogger</a:t>
            </a:r>
            <a:endParaRPr lang="en-US" sz="2400" dirty="0"/>
          </a:p>
        </p:txBody>
      </p:sp>
      <p:sp>
        <p:nvSpPr>
          <p:cNvPr id="7" name="Rectangle 6"/>
          <p:cNvSpPr/>
          <p:nvPr/>
        </p:nvSpPr>
        <p:spPr>
          <a:xfrm>
            <a:off x="1240412" y="6417157"/>
            <a:ext cx="34992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Demo : - </a:t>
            </a:r>
            <a:r>
              <a:rPr lang="en-US" dirty="0" err="1"/>
              <a:t>Core_Exception_handling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1371600"/>
            <a:ext cx="4505325" cy="11049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945" y="3124199"/>
            <a:ext cx="8077200" cy="2188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98653690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0"/>
            <a:ext cx="7498080" cy="1143000"/>
          </a:xfrm>
        </p:spPr>
        <p:txBody>
          <a:bodyPr/>
          <a:lstStyle/>
          <a:p>
            <a:r>
              <a:rPr lang="en-US" sz="4000" dirty="0">
                <a:solidFill>
                  <a:srgbClr val="0070C0"/>
                </a:solidFill>
              </a:rPr>
              <a:t>Publish cross-platform .NET app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6800" y="838200"/>
            <a:ext cx="8077200" cy="5029200"/>
          </a:xfrm>
        </p:spPr>
        <p:txBody>
          <a:bodyPr>
            <a:noAutofit/>
          </a:bodyPr>
          <a:lstStyle/>
          <a:p>
            <a:pPr marL="82296" indent="0">
              <a:buNone/>
            </a:pPr>
            <a:r>
              <a:rPr lang="en-US" sz="2400" dirty="0"/>
              <a:t>.NET Core application deployment options : -</a:t>
            </a:r>
          </a:p>
          <a:p>
            <a:r>
              <a:rPr lang="en-US" sz="2400" dirty="0"/>
              <a:t>framework-dependent applications </a:t>
            </a:r>
          </a:p>
          <a:p>
            <a:r>
              <a:rPr lang="en-US" sz="2400" dirty="0"/>
              <a:t>self-contained applications.</a:t>
            </a:r>
          </a:p>
          <a:p>
            <a:endParaRPr lang="en-US" sz="2400" dirty="0"/>
          </a:p>
        </p:txBody>
      </p:sp>
      <p:sp>
        <p:nvSpPr>
          <p:cNvPr id="7" name="Rectangle 6"/>
          <p:cNvSpPr/>
          <p:nvPr/>
        </p:nvSpPr>
        <p:spPr>
          <a:xfrm>
            <a:off x="1066800" y="5839691"/>
            <a:ext cx="3456524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Example : - </a:t>
            </a:r>
          </a:p>
          <a:p>
            <a:r>
              <a:rPr lang="en-US" dirty="0"/>
              <a:t>1.Core_FrameworkDependantApp</a:t>
            </a:r>
          </a:p>
          <a:p>
            <a:r>
              <a:rPr lang="en-US" dirty="0"/>
              <a:t>2. </a:t>
            </a:r>
            <a:r>
              <a:rPr lang="en-US" dirty="0" err="1"/>
              <a:t>Core_Self</a:t>
            </a:r>
            <a:r>
              <a:rPr lang="en-US" dirty="0"/>
              <a:t>-contained app</a:t>
            </a:r>
          </a:p>
          <a:p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846471255"/>
              </p:ext>
            </p:extLst>
          </p:nvPr>
        </p:nvGraphicFramePr>
        <p:xfrm>
          <a:off x="1066800" y="2286000"/>
          <a:ext cx="8077200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38600">
                  <a:extLst>
                    <a:ext uri="{9D8B030D-6E8A-4147-A177-3AD203B41FA5}">
                      <a16:colId xmlns:a16="http://schemas.microsoft.com/office/drawing/2014/main" xmlns="" val="2549096863"/>
                    </a:ext>
                  </a:extLst>
                </a:gridCol>
                <a:gridCol w="4038600">
                  <a:extLst>
                    <a:ext uri="{9D8B030D-6E8A-4147-A177-3AD203B41FA5}">
                      <a16:colId xmlns:a16="http://schemas.microsoft.com/office/drawing/2014/main" xmlns="" val="3130551928"/>
                    </a:ext>
                  </a:extLst>
                </a:gridCol>
              </a:tblGrid>
              <a:tr h="18034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>
                          <a:latin typeface="+mn-lt"/>
                        </a:rPr>
                        <a:t>framework-dependent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b="1" dirty="0">
                        <a:latin typeface="+mn-lt"/>
                      </a:endParaRPr>
                    </a:p>
                    <a:p>
                      <a:r>
                        <a:rPr lang="en-US" sz="2000" b="1" dirty="0">
                          <a:latin typeface="+mn-lt"/>
                        </a:rPr>
                        <a:t>1.Net core framework required</a:t>
                      </a:r>
                    </a:p>
                    <a:p>
                      <a:r>
                        <a:rPr lang="en-US" sz="2000" b="1" dirty="0">
                          <a:latin typeface="+mn-lt"/>
                        </a:rPr>
                        <a:t>2. Run on any O.S without</a:t>
                      </a:r>
                      <a:r>
                        <a:rPr lang="en-US" sz="2000" b="1" baseline="0" dirty="0">
                          <a:latin typeface="+mn-lt"/>
                        </a:rPr>
                        <a:t> any modifications</a:t>
                      </a:r>
                      <a:endParaRPr lang="en-US" sz="2000" b="1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latin typeface="+mn-lt"/>
                        </a:rPr>
                        <a:t>self-contained</a:t>
                      </a:r>
                    </a:p>
                    <a:p>
                      <a:endParaRPr lang="en-US" sz="2000" b="1" dirty="0">
                        <a:latin typeface="+mn-lt"/>
                      </a:endParaRPr>
                    </a:p>
                    <a:p>
                      <a:r>
                        <a:rPr lang="en-US" sz="2000" b="1" dirty="0">
                          <a:latin typeface="+mn-lt"/>
                        </a:rPr>
                        <a:t>1.App contains everything(not req.)</a:t>
                      </a:r>
                    </a:p>
                    <a:p>
                      <a:r>
                        <a:rPr lang="en-US" sz="2000" b="1" dirty="0">
                          <a:latin typeface="+mn-lt"/>
                        </a:rPr>
                        <a:t>2.</a:t>
                      </a:r>
                      <a:r>
                        <a:rPr kumimoji="0" lang="en-US" sz="2000" b="1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need to publish an OS-specific version</a:t>
                      </a:r>
                      <a:endParaRPr lang="en-US" sz="2000" b="1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7114345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39494105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-152400"/>
            <a:ext cx="7498080" cy="914400"/>
          </a:xfrm>
        </p:spPr>
        <p:txBody>
          <a:bodyPr/>
          <a:lstStyle/>
          <a:p>
            <a:r>
              <a:rPr lang="en-US" sz="4400" dirty="0">
                <a:solidFill>
                  <a:srgbClr val="0070C0"/>
                </a:solidFill>
              </a:rPr>
              <a:t>Difference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1066799" y="609600"/>
          <a:ext cx="8077202" cy="292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0146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95519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92053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61950">
                <a:tc>
                  <a:txBody>
                    <a:bodyPr/>
                    <a:lstStyle/>
                    <a:p>
                      <a:r>
                        <a:rPr lang="en-US" dirty="0"/>
                        <a:t>Features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.NET Framework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.NET</a:t>
                      </a:r>
                      <a:r>
                        <a:rPr lang="en-US" baseline="0" dirty="0"/>
                        <a:t> Core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61950">
                <a:tc>
                  <a:txBody>
                    <a:bodyPr/>
                    <a:lstStyle/>
                    <a:p>
                      <a:r>
                        <a:rPr lang="en-US" dirty="0"/>
                        <a:t>High-performance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Faster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61950">
                <a:tc>
                  <a:txBody>
                    <a:bodyPr/>
                    <a:lstStyle/>
                    <a:p>
                      <a:r>
                        <a:rPr kumimoji="0" lang="en-US" b="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Docker containers support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Better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61950">
                <a:tc>
                  <a:txBody>
                    <a:bodyPr/>
                    <a:lstStyle/>
                    <a:p>
                      <a:r>
                        <a:rPr lang="en-US" dirty="0"/>
                        <a:t>Command Line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Better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61950">
                <a:tc>
                  <a:txBody>
                    <a:bodyPr/>
                    <a:lstStyle/>
                    <a:p>
                      <a:r>
                        <a:rPr lang="en-US" dirty="0"/>
                        <a:t>Cross – Platform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61950">
                <a:tc>
                  <a:txBody>
                    <a:bodyPr/>
                    <a:lstStyle/>
                    <a:p>
                      <a:r>
                        <a:rPr lang="en-US" dirty="0"/>
                        <a:t>Pre - Configured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Better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61950">
                <a:tc>
                  <a:txBody>
                    <a:bodyPr/>
                    <a:lstStyle/>
                    <a:p>
                      <a:r>
                        <a:rPr lang="en-US" dirty="0"/>
                        <a:t>Open Source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61950">
                <a:tc>
                  <a:txBody>
                    <a:bodyPr/>
                    <a:lstStyle/>
                    <a:p>
                      <a:r>
                        <a:rPr lang="en-US" dirty="0"/>
                        <a:t>Future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Better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56322" name="Picture 2" descr="https://i.stack.imgur.com/GQVQJ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90600" y="3505200"/>
            <a:ext cx="8153400" cy="33528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2286000"/>
            <a:ext cx="7498080" cy="1143000"/>
          </a:xfrm>
        </p:spPr>
        <p:txBody>
          <a:bodyPr/>
          <a:lstStyle/>
          <a:p>
            <a:r>
              <a:rPr lang="en-US" sz="4000" dirty="0">
                <a:solidFill>
                  <a:srgbClr val="0070C0"/>
                </a:solidFill>
              </a:rPr>
              <a:t>      Docker</a:t>
            </a:r>
            <a:endParaRPr lang="en-US" dirty="0"/>
          </a:p>
        </p:txBody>
      </p:sp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343400" y="2133600"/>
            <a:ext cx="1990725" cy="1323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394941057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0"/>
            <a:ext cx="7498080" cy="1143000"/>
          </a:xfrm>
        </p:spPr>
        <p:txBody>
          <a:bodyPr/>
          <a:lstStyle/>
          <a:p>
            <a:r>
              <a:rPr lang="en-US" sz="4000" dirty="0">
                <a:solidFill>
                  <a:srgbClr val="0070C0"/>
                </a:solidFill>
              </a:rPr>
              <a:t>Why we need Docker?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90600" y="1371600"/>
            <a:ext cx="8153400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010400" y="0"/>
            <a:ext cx="1990725" cy="1323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394941057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0"/>
            <a:ext cx="7498080" cy="1143000"/>
          </a:xfrm>
        </p:spPr>
        <p:txBody>
          <a:bodyPr/>
          <a:lstStyle/>
          <a:p>
            <a:r>
              <a:rPr lang="en-US" sz="4000" dirty="0">
                <a:solidFill>
                  <a:srgbClr val="0070C0"/>
                </a:solidFill>
              </a:rPr>
              <a:t>What is Docker ?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47800" y="990600"/>
            <a:ext cx="4191000" cy="4057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1219200" y="5334000"/>
            <a:ext cx="7143750" cy="1238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153275" y="0"/>
            <a:ext cx="1990725" cy="1323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394941057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0"/>
            <a:ext cx="7498080" cy="1143000"/>
          </a:xfrm>
        </p:spPr>
        <p:txBody>
          <a:bodyPr/>
          <a:lstStyle/>
          <a:p>
            <a:r>
              <a:rPr lang="en-US" sz="4000" dirty="0">
                <a:solidFill>
                  <a:srgbClr val="0070C0"/>
                </a:solidFill>
              </a:rPr>
              <a:t>Docker - Flow ?</a:t>
            </a:r>
            <a:endParaRPr lang="en-US" dirty="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53275" y="0"/>
            <a:ext cx="1990725" cy="1323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66800" y="1524000"/>
            <a:ext cx="8077200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394941057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0"/>
            <a:ext cx="7498080" cy="1143000"/>
          </a:xfrm>
        </p:spPr>
        <p:txBody>
          <a:bodyPr/>
          <a:lstStyle/>
          <a:p>
            <a:r>
              <a:rPr lang="en-US" sz="4000" dirty="0">
                <a:solidFill>
                  <a:srgbClr val="0070C0"/>
                </a:solidFill>
              </a:rPr>
              <a:t>Docker – Key points</a:t>
            </a:r>
            <a:endParaRPr lang="en-US" dirty="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53275" y="0"/>
            <a:ext cx="1990725" cy="1323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990600" y="1295400"/>
            <a:ext cx="8153400" cy="5257800"/>
          </a:xfrm>
        </p:spPr>
        <p:txBody>
          <a:bodyPr>
            <a:normAutofit/>
          </a:bodyPr>
          <a:lstStyle/>
          <a:p>
            <a:r>
              <a:rPr lang="en-US" sz="2400" dirty="0"/>
              <a:t>Light-weight :  Application and its dependencies are packaged together</a:t>
            </a:r>
          </a:p>
          <a:p>
            <a:pPr>
              <a:buNone/>
            </a:pPr>
            <a:endParaRPr lang="en-US" sz="2400" dirty="0"/>
          </a:p>
          <a:p>
            <a:r>
              <a:rPr lang="en-US" sz="2400" dirty="0"/>
              <a:t>Cross-platform: Can be easily executed on any machine, irrespective of their host OS/ configurations.</a:t>
            </a:r>
          </a:p>
          <a:p>
            <a:endParaRPr lang="en-US" sz="2400" dirty="0"/>
          </a:p>
          <a:p>
            <a:r>
              <a:rPr lang="en-US" sz="2400" i="1" dirty="0"/>
              <a:t>Docker has to be installed</a:t>
            </a:r>
            <a:r>
              <a:rPr lang="en-US" sz="2400" dirty="0"/>
              <a:t> to run the application residing in the container.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xmlns="" val="394941057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0"/>
            <a:ext cx="7498080" cy="1143000"/>
          </a:xfrm>
        </p:spPr>
        <p:txBody>
          <a:bodyPr/>
          <a:lstStyle/>
          <a:p>
            <a:r>
              <a:rPr lang="en-US" sz="4000" dirty="0">
                <a:solidFill>
                  <a:srgbClr val="0070C0"/>
                </a:solidFill>
              </a:rPr>
              <a:t>Docker – Commands</a:t>
            </a:r>
            <a:endParaRPr lang="en-US" dirty="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53275" y="0"/>
            <a:ext cx="1990725" cy="1323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990600" y="1295400"/>
            <a:ext cx="8153400" cy="5257800"/>
          </a:xfrm>
        </p:spPr>
        <p:txBody>
          <a:bodyPr>
            <a:normAutofit/>
          </a:bodyPr>
          <a:lstStyle/>
          <a:p>
            <a:pPr lvl="0"/>
            <a:r>
              <a:rPr lang="en-US" sz="2400" dirty="0"/>
              <a:t>docker-compose build </a:t>
            </a:r>
          </a:p>
          <a:p>
            <a:pPr lvl="0"/>
            <a:r>
              <a:rPr lang="en-US" sz="2400" dirty="0"/>
              <a:t>docker images </a:t>
            </a:r>
          </a:p>
          <a:p>
            <a:pPr lvl="0"/>
            <a:r>
              <a:rPr lang="en-US" sz="2400" dirty="0"/>
              <a:t>docker run &lt;</a:t>
            </a:r>
            <a:r>
              <a:rPr lang="en-US" sz="2400" dirty="0" err="1"/>
              <a:t>your_image_id</a:t>
            </a:r>
            <a:r>
              <a:rPr lang="en-US" sz="2400" dirty="0"/>
              <a:t>&gt;</a:t>
            </a:r>
          </a:p>
          <a:p>
            <a:pPr lvl="0"/>
            <a:r>
              <a:rPr lang="en-US" sz="2400" dirty="0"/>
              <a:t>docker </a:t>
            </a:r>
            <a:r>
              <a:rPr lang="en-US" sz="2400" dirty="0" err="1"/>
              <a:t>ps</a:t>
            </a:r>
            <a:r>
              <a:rPr lang="en-US" sz="2400" dirty="0"/>
              <a:t> –a </a:t>
            </a:r>
          </a:p>
          <a:p>
            <a:pPr lvl="0"/>
            <a:r>
              <a:rPr lang="en-US" sz="2400" dirty="0"/>
              <a:t>docker inspect &lt;</a:t>
            </a:r>
            <a:r>
              <a:rPr lang="en-US" sz="2400" dirty="0" err="1"/>
              <a:t>your_container_id</a:t>
            </a:r>
            <a:r>
              <a:rPr lang="en-US" sz="2400" dirty="0"/>
              <a:t>&gt;</a:t>
            </a:r>
          </a:p>
          <a:p>
            <a:pPr lvl="0"/>
            <a:r>
              <a:rPr lang="en-US" sz="2400" dirty="0"/>
              <a:t>docker version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xmlns="" val="394941057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0"/>
            <a:ext cx="7498080" cy="1143000"/>
          </a:xfrm>
        </p:spPr>
        <p:txBody>
          <a:bodyPr/>
          <a:lstStyle/>
          <a:p>
            <a:r>
              <a:rPr lang="en-US" sz="4000" dirty="0">
                <a:solidFill>
                  <a:srgbClr val="0070C0"/>
                </a:solidFill>
              </a:rPr>
              <a:t>Docker – Installation</a:t>
            </a:r>
            <a:endParaRPr lang="en-US" dirty="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53275" y="0"/>
            <a:ext cx="1990725" cy="1323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43000" y="2438400"/>
            <a:ext cx="3629025" cy="1133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Rectangle 7"/>
          <p:cNvSpPr/>
          <p:nvPr/>
        </p:nvSpPr>
        <p:spPr>
          <a:xfrm>
            <a:off x="1143000" y="1524000"/>
            <a:ext cx="7848600" cy="83099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  <a:hlinkClick r:id="rId4"/>
              </a:rPr>
              <a:t>https://docs.docker.com/toolbox/toolbox_install_windows/</a:t>
            </a:r>
            <a:endParaRPr lang="en-US" sz="2400" dirty="0">
              <a:solidFill>
                <a:srgbClr val="0070C0"/>
              </a:solidFill>
            </a:endParaRPr>
          </a:p>
          <a:p>
            <a:r>
              <a:rPr lang="en-US" sz="2400" dirty="0">
                <a:solidFill>
                  <a:srgbClr val="0070C0"/>
                </a:solidFill>
                <a:hlinkClick r:id="rId5"/>
              </a:rPr>
              <a:t>https://github.com/docker/toolbox/releases</a:t>
            </a:r>
            <a:endParaRPr lang="en-US" sz="2400" dirty="0">
              <a:solidFill>
                <a:srgbClr val="0070C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990600" y="6019800"/>
            <a:ext cx="7848600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xmlns="" val="394941057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90600" y="0"/>
            <a:ext cx="81534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394941057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0"/>
            <a:ext cx="7498080" cy="114300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90600" y="0"/>
            <a:ext cx="81534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394941057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0"/>
            <a:ext cx="7498080" cy="114300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73730" name="Picture 2" descr="https://i.pinimg.com/originals/f4/44/93/f444933e5c9ff754fd4c5bc7a45442cc.gif"/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438400" y="1371600"/>
            <a:ext cx="4667250" cy="2628900"/>
          </a:xfrm>
          <a:prstGeom prst="rect">
            <a:avLst/>
          </a:prstGeom>
          <a:noFill/>
        </p:spPr>
      </p:pic>
      <p:pic>
        <p:nvPicPr>
          <p:cNvPr id="6" name="Picture 5" descr="JKTs Logo - Small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467600" y="228600"/>
            <a:ext cx="1466850" cy="27622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</p:pic>
      <p:pic>
        <p:nvPicPr>
          <p:cNvPr id="7" name="Picture 2" descr="https://upload.wikimedia.org/wikipedia/commons/thumb/e/ee/.NET_Core_Logo.svg/1200px-.NET_Core_Logo.svg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90600" y="4724400"/>
            <a:ext cx="2362200" cy="2133600"/>
          </a:xfrm>
          <a:prstGeom prst="rect">
            <a:avLst/>
          </a:prstGeom>
          <a:noFill/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153275" y="5534025"/>
            <a:ext cx="1990725" cy="1323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39494105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0"/>
            <a:ext cx="7498080" cy="1143000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0070C0"/>
                </a:solidFill>
              </a:rPr>
              <a:t>Installation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6800" y="1143000"/>
            <a:ext cx="8077200" cy="5715000"/>
          </a:xfrm>
        </p:spPr>
        <p:txBody>
          <a:bodyPr>
            <a:normAutofit/>
          </a:bodyPr>
          <a:lstStyle/>
          <a:p>
            <a:r>
              <a:rPr lang="en-US" sz="2400" dirty="0"/>
              <a:t>To develop ASP.NET Core application, the following must be installed in your system:</a:t>
            </a:r>
          </a:p>
          <a:p>
            <a:r>
              <a:rPr lang="en-US" sz="2400" dirty="0"/>
              <a:t>.NET Core SDK</a:t>
            </a:r>
          </a:p>
          <a:p>
            <a:r>
              <a:rPr lang="en-US" sz="2400" dirty="0"/>
              <a:t>Integrated Development Environment (IDE)</a:t>
            </a:r>
          </a:p>
          <a:p>
            <a:pPr>
              <a:buNone/>
            </a:pPr>
            <a:endParaRPr lang="en-US" sz="2400" dirty="0"/>
          </a:p>
          <a:p>
            <a:r>
              <a:rPr lang="en-US" sz="2400" dirty="0"/>
              <a:t>Go to </a:t>
            </a:r>
            <a:r>
              <a:rPr lang="en-US" sz="2400" dirty="0">
                <a:hlinkClick r:id="rId2"/>
              </a:rPr>
              <a:t>https://www.microsoft.com/net/core</a:t>
            </a:r>
            <a:r>
              <a:rPr lang="en-US" sz="2400" dirty="0"/>
              <a:t> and select the platform you are using.</a:t>
            </a:r>
          </a:p>
          <a:p>
            <a:r>
              <a:rPr lang="en-US" sz="2400" dirty="0"/>
              <a:t>You can develop, restore, build and run .NET Core application either with Visual Studio or with command line interface for .NET Core. </a:t>
            </a:r>
          </a:p>
          <a:p>
            <a:endParaRPr lang="en-US" sz="2400" dirty="0"/>
          </a:p>
          <a:p>
            <a:endParaRPr lang="en-US" sz="24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solidFill>
                  <a:srgbClr val="0070C0"/>
                </a:solidFill>
              </a:rPr>
              <a:t>CLI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The .NET Core command-line interface (CLI) is a new cross-platform tool for creating, restoring packages, building, running and publishing .NET applications.</a:t>
            </a:r>
          </a:p>
          <a:p>
            <a:r>
              <a:rPr lang="en-US" sz="2400" dirty="0"/>
              <a:t>The following is a command structure :-</a:t>
            </a:r>
          </a:p>
          <a:p>
            <a:r>
              <a:rPr lang="en-US" sz="2400" dirty="0" err="1"/>
              <a:t>dotnet</a:t>
            </a:r>
            <a:r>
              <a:rPr lang="en-US" sz="2400" dirty="0"/>
              <a:t> &lt;command&gt; &lt;argument&gt; &lt;option&gt;</a:t>
            </a:r>
          </a:p>
          <a:p>
            <a:r>
              <a:rPr lang="en-US" sz="2400" dirty="0" err="1"/>
              <a:t>E.g</a:t>
            </a:r>
            <a:r>
              <a:rPr lang="en-US" sz="2400" dirty="0"/>
              <a:t>:- </a:t>
            </a:r>
          </a:p>
          <a:p>
            <a:r>
              <a:rPr lang="en-US" sz="2400" dirty="0" err="1"/>
              <a:t>dotnet</a:t>
            </a:r>
            <a:r>
              <a:rPr lang="en-US" sz="2400" dirty="0"/>
              <a:t> new console</a:t>
            </a:r>
          </a:p>
          <a:p>
            <a:r>
              <a:rPr lang="en-US" sz="2400" dirty="0" err="1"/>
              <a:t>dotnet</a:t>
            </a:r>
            <a:r>
              <a:rPr lang="en-US" sz="2400" dirty="0"/>
              <a:t> build</a:t>
            </a:r>
          </a:p>
          <a:p>
            <a:r>
              <a:rPr lang="en-US" sz="2400" dirty="0" err="1"/>
              <a:t>dotnet</a:t>
            </a:r>
            <a:r>
              <a:rPr lang="en-US" sz="2400" dirty="0"/>
              <a:t> run</a:t>
            </a:r>
          </a:p>
          <a:p>
            <a:r>
              <a:rPr lang="en-US" sz="2400" dirty="0" err="1"/>
              <a:t>dotnet</a:t>
            </a:r>
            <a:r>
              <a:rPr lang="en-US" sz="2400" dirty="0"/>
              <a:t> new </a:t>
            </a:r>
            <a:r>
              <a:rPr lang="en-US" sz="2400" dirty="0" err="1"/>
              <a:t>mvc</a:t>
            </a:r>
            <a:endParaRPr lang="en-US" sz="2400" dirty="0"/>
          </a:p>
          <a:p>
            <a:endParaRPr lang="en-US" sz="2400" dirty="0"/>
          </a:p>
          <a:p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solidFill>
                  <a:srgbClr val="0070C0"/>
                </a:solidFill>
              </a:rPr>
              <a:t>CLI</a:t>
            </a:r>
            <a:endParaRPr lang="en-US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447800" y="1524000"/>
            <a:ext cx="6756400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solidFill>
                  <a:srgbClr val="0070C0"/>
                </a:solidFill>
              </a:rPr>
              <a:t>CLI</a:t>
            </a:r>
            <a:endParaRPr lang="en-US" dirty="0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994676" y="1447800"/>
            <a:ext cx="6380197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olstice">
  <a:themeElements>
    <a:clrScheme name="Solstice">
      <a:dk1>
        <a:sysClr val="windowText" lastClr="000000"/>
      </a:dk1>
      <a:lt1>
        <a:sysClr val="window" lastClr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Solstice">
      <a:maj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HY엽서L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Solstice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53000"/>
              </a:schemeClr>
            </a:gs>
            <a:gs pos="50000">
              <a:schemeClr val="phClr">
                <a:tint val="42000"/>
                <a:satMod val="255000"/>
              </a:schemeClr>
            </a:gs>
            <a:gs pos="97000">
              <a:schemeClr val="phClr">
                <a:tint val="53000"/>
                <a:satMod val="260000"/>
              </a:schemeClr>
            </a:gs>
            <a:gs pos="100000">
              <a:schemeClr val="phClr">
                <a:tint val="56000"/>
                <a:satMod val="275000"/>
              </a:schemeClr>
            </a:gs>
          </a:gsLst>
          <a:path path="circle">
            <a:fillToRect l="50000" t="50000" r="50000" b="50000"/>
          </a:path>
        </a:gradFill>
        <a:gradFill rotWithShape="1">
          <a:gsLst>
            <a:gs pos="0">
              <a:schemeClr val="phClr">
                <a:tint val="92000"/>
                <a:satMod val="170000"/>
              </a:schemeClr>
            </a:gs>
            <a:gs pos="15000">
              <a:schemeClr val="phClr">
                <a:tint val="92000"/>
                <a:shade val="99000"/>
                <a:satMod val="170000"/>
              </a:schemeClr>
            </a:gs>
            <a:gs pos="62000">
              <a:schemeClr val="phClr">
                <a:tint val="96000"/>
                <a:shade val="80000"/>
                <a:satMod val="170000"/>
              </a:schemeClr>
            </a:gs>
            <a:gs pos="97000">
              <a:schemeClr val="phClr">
                <a:tint val="98000"/>
                <a:shade val="63000"/>
                <a:satMod val="170000"/>
              </a:schemeClr>
            </a:gs>
            <a:gs pos="100000">
              <a:schemeClr val="phClr">
                <a:shade val="62000"/>
                <a:satMod val="170000"/>
              </a:schemeClr>
            </a:gs>
          </a:gsLst>
          <a:path path="circle">
            <a:fillToRect l="50000" t="50000" r="50000" b="5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 contourW="12700">
            <a:bevelT w="0" h="0"/>
            <a:contourClr>
              <a:schemeClr val="phClr">
                <a:shade val="80000"/>
              </a:schemeClr>
            </a:contourClr>
          </a:sp3d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5400000"/>
            </a:lightRig>
          </a:scene3d>
          <a:sp3d contourW="12700">
            <a:bevelT w="25400" h="50800" prst="angle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355000"/>
              </a:schemeClr>
            </a:gs>
            <a:gs pos="40000">
              <a:schemeClr val="phClr">
                <a:tint val="85000"/>
                <a:satMod val="320000"/>
              </a:schemeClr>
            </a:gs>
            <a:gs pos="100000">
              <a:schemeClr val="phClr">
                <a:shade val="55000"/>
                <a:satMod val="300000"/>
              </a:schemeClr>
            </a:gs>
          </a:gsLst>
          <a:path path="circle">
            <a:fillToRect l="-24500" t="-20000" r="124500" b="12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"/>
                <a:satMod val="300000"/>
              </a:schemeClr>
              <a:schemeClr val="phClr">
                <a:tint val="90000"/>
                <a:satMod val="225000"/>
              </a:schemeClr>
            </a:duotone>
          </a:blip>
          <a:tile tx="0" ty="0" sx="90000" sy="90000" flip="xy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Solstice</Template>
  <TotalTime>2522</TotalTime>
  <Words>948</Words>
  <Application>Microsoft Office PowerPoint</Application>
  <PresentationFormat>On-screen Show (4:3)</PresentationFormat>
  <Paragraphs>331</Paragraphs>
  <Slides>59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0" baseType="lpstr">
      <vt:lpstr>Solstice</vt:lpstr>
      <vt:lpstr>Slide 1</vt:lpstr>
      <vt:lpstr>Slide 2</vt:lpstr>
      <vt:lpstr>What is .Net Core? </vt:lpstr>
      <vt:lpstr>Features of .NET Core? </vt:lpstr>
      <vt:lpstr>Difference</vt:lpstr>
      <vt:lpstr>Installation</vt:lpstr>
      <vt:lpstr>CLI</vt:lpstr>
      <vt:lpstr>CLI</vt:lpstr>
      <vt:lpstr>CLI</vt:lpstr>
      <vt:lpstr>Structure</vt:lpstr>
      <vt:lpstr>Structure</vt:lpstr>
      <vt:lpstr>Structure</vt:lpstr>
      <vt:lpstr>Structure</vt:lpstr>
      <vt:lpstr>Structure</vt:lpstr>
      <vt:lpstr>InProcess Hosting</vt:lpstr>
      <vt:lpstr>InProcess Hosting</vt:lpstr>
      <vt:lpstr>OutOfProcess Hosting</vt:lpstr>
      <vt:lpstr>Kestrel Server</vt:lpstr>
      <vt:lpstr>InProcess VS OutOfProcess</vt:lpstr>
      <vt:lpstr>Slide 20</vt:lpstr>
      <vt:lpstr>LaunchSettings.json</vt:lpstr>
      <vt:lpstr>Development Environments</vt:lpstr>
      <vt:lpstr>AppSettings.json</vt:lpstr>
      <vt:lpstr>Structure</vt:lpstr>
      <vt:lpstr>Program.cs</vt:lpstr>
      <vt:lpstr>startup.cs</vt:lpstr>
      <vt:lpstr>startup.cs</vt:lpstr>
      <vt:lpstr>startup.cs</vt:lpstr>
      <vt:lpstr>Middleware</vt:lpstr>
      <vt:lpstr>Middleware Pipeline</vt:lpstr>
      <vt:lpstr>Short circuiting middleware</vt:lpstr>
      <vt:lpstr>Middleware Example</vt:lpstr>
      <vt:lpstr>Middleware</vt:lpstr>
      <vt:lpstr>Built-In Middlewares(UseStaticFiles) </vt:lpstr>
      <vt:lpstr>Built-In Middlewares (UseDefaultFiles)</vt:lpstr>
      <vt:lpstr>Built-In Middlewares </vt:lpstr>
      <vt:lpstr>Built-In Middlewares </vt:lpstr>
      <vt:lpstr>Built-In Middlewares (UseFileServer)</vt:lpstr>
      <vt:lpstr>Built-In Middlewares </vt:lpstr>
      <vt:lpstr>Built-In Middlewares </vt:lpstr>
      <vt:lpstr>Setup MVC in ASP.NET CORE</vt:lpstr>
      <vt:lpstr>Routing</vt:lpstr>
      <vt:lpstr>Tag helpers</vt:lpstr>
      <vt:lpstr>Tag helpers</vt:lpstr>
      <vt:lpstr>Slide 45</vt:lpstr>
      <vt:lpstr>.Net Core Dependency Injection</vt:lpstr>
      <vt:lpstr>Exception Handling</vt:lpstr>
      <vt:lpstr>Logging</vt:lpstr>
      <vt:lpstr>Publish cross-platform .NET app</vt:lpstr>
      <vt:lpstr>      Docker</vt:lpstr>
      <vt:lpstr>Why we need Docker?</vt:lpstr>
      <vt:lpstr>What is Docker ?</vt:lpstr>
      <vt:lpstr>Docker - Flow ?</vt:lpstr>
      <vt:lpstr>Docker – Key points</vt:lpstr>
      <vt:lpstr>Docker – Commands</vt:lpstr>
      <vt:lpstr>Docker – Installation</vt:lpstr>
      <vt:lpstr>Slide 57</vt:lpstr>
      <vt:lpstr>Slide 58</vt:lpstr>
      <vt:lpstr>Slide 59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Manish</dc:creator>
  <cp:lastModifiedBy>Manish</cp:lastModifiedBy>
  <cp:revision>211</cp:revision>
  <dcterms:created xsi:type="dcterms:W3CDTF">2019-10-13T14:22:03Z</dcterms:created>
  <dcterms:modified xsi:type="dcterms:W3CDTF">2019-11-12T19:37:13Z</dcterms:modified>
</cp:coreProperties>
</file>